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B5A1961-F986-43C9-8307-47066BA90D8A}">
  <a:tblStyle styleId="{0B5A1961-F986-43C9-8307-47066BA90D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57b50f9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57b50f9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7d8a8456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7d8a8456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front end is nothing but where user can see ,In front end we are using vue.js and bootstrap.the reason y we are using vue.js is that it is has small size it takes 20kb to download and it has  documentation which is useful .Bootstrap has html and css templates where we can refer and use it</a:t>
            </a:r>
            <a:endParaRPr/>
          </a:p>
          <a:p>
            <a:pPr indent="0" lvl="0" marL="0" rtl="0" algn="l">
              <a:spcBef>
                <a:spcPts val="0"/>
              </a:spcBef>
              <a:spcAft>
                <a:spcPts val="0"/>
              </a:spcAft>
              <a:buNone/>
            </a:pPr>
            <a:r>
              <a:rPr lang="en"/>
              <a:t>In back end is user cannot see  we are using node js is an open source and has a documentation where we can refer , easy to download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57b50f9e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57b50f9e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is used to create </a:t>
            </a:r>
            <a:r>
              <a:rPr lang="en"/>
              <a:t>repository  and </a:t>
            </a:r>
            <a:r>
              <a:rPr lang="en"/>
              <a:t> many people can work on the same project at a time</a:t>
            </a:r>
            <a:endParaRPr/>
          </a:p>
          <a:p>
            <a:pPr indent="0" lvl="0" marL="0" rtl="0" algn="l">
              <a:spcBef>
                <a:spcPts val="0"/>
              </a:spcBef>
              <a:spcAft>
                <a:spcPts val="0"/>
              </a:spcAft>
              <a:buNone/>
            </a:pPr>
            <a:r>
              <a:rPr lang="en"/>
              <a:t>Vss it is a code editor where we can edit the code and run the code and it supports many languages like python ,c#, javascript,css html and has inbuilt git .</a:t>
            </a:r>
            <a:endParaRPr/>
          </a:p>
          <a:p>
            <a:pPr indent="0" lvl="0" marL="0" rtl="0" algn="l">
              <a:spcBef>
                <a:spcPts val="0"/>
              </a:spcBef>
              <a:spcAft>
                <a:spcPts val="0"/>
              </a:spcAft>
              <a:buNone/>
            </a:pPr>
            <a:r>
              <a:rPr lang="en"/>
              <a:t>Mongodb is used to store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Postman is used for API calls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7d8a8456b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7d8a8456b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5a99beb1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5a99beb1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is an iterative approach to software delivery that builds software incrementally from the start of the project, instead of trying to deliver it all at once near the end. The projects are broken down into manageable units, making it easier for the team or focus on high-quality development, testing, and collaboration. It is focused client process. So, it makes sure that the client is continuously involved during every stage. Agile methodologies are all about being collaborative, flexible and adaptive. These methodologies are rooted in adaptive planning, delivery and continous improvement all with an eye toward being able to respond to change quickly and easily.</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7c3808d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7c3808d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 collection of items which we want to randomly sort</a:t>
            </a:r>
            <a:endParaRPr/>
          </a:p>
          <a:p>
            <a:pPr indent="0" lvl="0" marL="0" rtl="0" algn="l">
              <a:spcBef>
                <a:spcPts val="0"/>
              </a:spcBef>
              <a:spcAft>
                <a:spcPts val="0"/>
              </a:spcAft>
              <a:buNone/>
            </a:pPr>
            <a:r>
              <a:rPr lang="en"/>
              <a:t>FIRST: Randomly select one of the "unshuffled" items.</a:t>
            </a:r>
            <a:endParaRPr/>
          </a:p>
          <a:p>
            <a:pPr indent="0" lvl="0" marL="0" rtl="0" algn="l">
              <a:spcBef>
                <a:spcPts val="0"/>
              </a:spcBef>
              <a:spcAft>
                <a:spcPts val="0"/>
              </a:spcAft>
              <a:buNone/>
            </a:pPr>
            <a:r>
              <a:rPr lang="en"/>
              <a:t>THEN: Swap the selected item with the last item in the collection that has not been selected.</a:t>
            </a:r>
            <a:endParaRPr/>
          </a:p>
          <a:p>
            <a:pPr indent="0" lvl="0" marL="0" rtl="0" algn="l">
              <a:spcBef>
                <a:spcPts val="0"/>
              </a:spcBef>
              <a:spcAft>
                <a:spcPts val="0"/>
              </a:spcAft>
              <a:buNone/>
            </a:pPr>
            <a:r>
              <a:rPr lang="en"/>
              <a:t>CONTINUE UNTIL: There are no remaining "unshuffled" items.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algorithm we have used to shuffle the elements in the array.</a:t>
            </a:r>
            <a:endParaRPr/>
          </a:p>
          <a:p>
            <a:pPr indent="0" lvl="0" marL="0" rtl="0" algn="l">
              <a:spcBef>
                <a:spcPts val="0"/>
              </a:spcBef>
              <a:spcAft>
                <a:spcPts val="0"/>
              </a:spcAft>
              <a:buNone/>
            </a:pPr>
            <a:r>
              <a:rPr lang="en"/>
              <a:t>We are iterating the array of elements from last to first using for loop.</a:t>
            </a:r>
            <a:endParaRPr/>
          </a:p>
          <a:p>
            <a:pPr indent="0" lvl="0" marL="0" rtl="0" algn="l">
              <a:spcBef>
                <a:spcPts val="0"/>
              </a:spcBef>
              <a:spcAft>
                <a:spcPts val="0"/>
              </a:spcAft>
              <a:buNone/>
            </a:pPr>
            <a:r>
              <a:rPr lang="en"/>
              <a:t>We are generating a random number between the 0 and selected index, and then swaping the element at the selected index with the element at random number.</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619d0a8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619d0a8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619d0a8c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619d0a8c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619d0a8c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619d0a8c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7d4cec6a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7d4cec6a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7d4cec6a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7d4cec6a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57b50f9e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57b50f9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5a99beb1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5a99beb1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5a99beb1f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5a99beb1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5a99beb1f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5a99beb1f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management: We collaborated with each other while working on the project.</a:t>
            </a:r>
            <a:endParaRPr/>
          </a:p>
          <a:p>
            <a:pPr indent="0" lvl="0" marL="0" rtl="0" algn="l">
              <a:spcBef>
                <a:spcPts val="0"/>
              </a:spcBef>
              <a:spcAft>
                <a:spcPts val="0"/>
              </a:spcAft>
              <a:buNone/>
            </a:pPr>
            <a:r>
              <a:rPr lang="en"/>
              <a:t>Time: We were able to implement the major functionalities of the project on time because of utilizing the time effectively.</a:t>
            </a:r>
            <a:endParaRPr/>
          </a:p>
          <a:p>
            <a:pPr indent="0" lvl="0" marL="0" rtl="0" algn="l">
              <a:spcBef>
                <a:spcPts val="0"/>
              </a:spcBef>
              <a:spcAft>
                <a:spcPts val="0"/>
              </a:spcAft>
              <a:buNone/>
            </a:pPr>
            <a:r>
              <a:rPr lang="en"/>
              <a:t>Resource: We divided the tasks based on each and individual skill set</a:t>
            </a:r>
            <a:endParaRPr/>
          </a:p>
          <a:p>
            <a:pPr indent="0" lvl="0" marL="0" rtl="0" algn="l">
              <a:spcBef>
                <a:spcPts val="0"/>
              </a:spcBef>
              <a:spcAft>
                <a:spcPts val="0"/>
              </a:spcAft>
              <a:buNone/>
            </a:pPr>
            <a:r>
              <a:rPr lang="en"/>
              <a:t>Communication: We communicated effectively via Google docs and other communication media.</a:t>
            </a:r>
            <a:endParaRPr/>
          </a:p>
          <a:p>
            <a:pPr indent="0" lvl="0" marL="0" rtl="0" algn="l">
              <a:spcBef>
                <a:spcPts val="0"/>
              </a:spcBef>
              <a:spcAft>
                <a:spcPts val="0"/>
              </a:spcAft>
              <a:buNone/>
            </a:pPr>
            <a:r>
              <a:rPr lang="en"/>
              <a:t>Quality: Till the end we all tried our level best in bringing the product as per the requirements of our client.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7c3808d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7c3808d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table module is used for </a:t>
            </a:r>
            <a:r>
              <a:rPr lang="en"/>
              <a:t>pagination and search functionality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5a99beb1f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5a99beb1f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7c3808d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7c3808d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57b50f9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57b50f9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7d8a8456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7d8a8456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57b50f9e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Codewords are typically used to maintain secrecy and reliability.</a:t>
            </a:r>
            <a:endParaRPr/>
          </a:p>
          <a:p>
            <a:pPr indent="0" lvl="0" marL="0" rtl="0" algn="l">
              <a:spcBef>
                <a:spcPts val="0"/>
              </a:spcBef>
              <a:spcAft>
                <a:spcPts val="0"/>
              </a:spcAft>
              <a:buNone/>
            </a:pPr>
            <a:r>
              <a:rPr lang="en"/>
              <a:t>About our app: </a:t>
            </a:r>
            <a:endParaRPr/>
          </a:p>
          <a:p>
            <a:pPr indent="0" lvl="0" marL="0" rtl="0" algn="l">
              <a:spcBef>
                <a:spcPts val="0"/>
              </a:spcBef>
              <a:spcAft>
                <a:spcPts val="0"/>
              </a:spcAft>
              <a:buNone/>
            </a:pPr>
            <a:r>
              <a:rPr lang="en"/>
              <a:t>Codeword is an automated process that issues confidential codewords to each student in a course.</a:t>
            </a:r>
            <a:endParaRPr/>
          </a:p>
          <a:p>
            <a:pPr indent="0" lvl="0" marL="0" rtl="0" algn="l">
              <a:spcBef>
                <a:spcPts val="0"/>
              </a:spcBef>
              <a:spcAft>
                <a:spcPts val="0"/>
              </a:spcAft>
              <a:buNone/>
            </a:pPr>
            <a:r>
              <a:rPr lang="en"/>
              <a:t>It makes easy for the students while taking up the surveys in beginning and end of the course.</a:t>
            </a:r>
            <a:endParaRPr/>
          </a:p>
          <a:p>
            <a:pPr indent="0" lvl="0" marL="0" rtl="0" algn="l">
              <a:spcBef>
                <a:spcPts val="0"/>
              </a:spcBef>
              <a:spcAft>
                <a:spcPts val="0"/>
              </a:spcAft>
              <a:buNone/>
            </a:pPr>
            <a:r>
              <a:rPr lang="en"/>
              <a:t>This app maintains </a:t>
            </a:r>
            <a:r>
              <a:rPr lang="en"/>
              <a:t>anonymity</a:t>
            </a:r>
            <a:r>
              <a:rPr lang="en"/>
              <a:t> and confidentiality.</a:t>
            </a:r>
            <a:endParaRPr/>
          </a:p>
          <a:p>
            <a:pPr indent="0" lvl="0" marL="0" rtl="0" algn="l">
              <a:spcBef>
                <a:spcPts val="0"/>
              </a:spcBef>
              <a:spcAft>
                <a:spcPts val="0"/>
              </a:spcAft>
              <a:buNone/>
            </a:pPr>
            <a:r>
              <a:rPr lang="en"/>
              <a:t>Main problem here is, student needs to fill up a survey in the beginning and end of the course. Instructor used to print out the codewords and hand out to the students. There might be a chance of losing the codeword which might end up in not taking the survey at the end of the course. This process also involves tedious work.</a:t>
            </a:r>
            <a:endParaRPr/>
          </a:p>
        </p:txBody>
      </p:sp>
      <p:sp>
        <p:nvSpPr>
          <p:cNvPr id="121" name="Google Shape;121;g557b50f9e7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57b50f9e7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557b50f9e7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came up with a solution, where instructor will enter student details and course details into our application. Instructor will also upload excel sheet with the codewords into the system. Students will register and can find the codewords assigned to that particular course. Students can use these codewords for taking up the survey.</a:t>
            </a:r>
            <a:endParaRPr/>
          </a:p>
        </p:txBody>
      </p:sp>
      <p:sp>
        <p:nvSpPr>
          <p:cNvPr id="140" name="Google Shape;140;g557b50f9e7_0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7d8a8456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7d8a8456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7d8a8456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7d8a8456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7d8a8456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7d8a8456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2" name="Shape 82"/>
        <p:cNvGrpSpPr/>
        <p:nvPr/>
      </p:nvGrpSpPr>
      <p:grpSpPr>
        <a:xfrm>
          <a:off x="0" y="0"/>
          <a:ext cx="0" cy="0"/>
          <a:chOff x="0" y="0"/>
          <a:chExt cx="0" cy="0"/>
        </a:xfrm>
      </p:grpSpPr>
      <p:sp>
        <p:nvSpPr>
          <p:cNvPr id="83" name="Google Shape;83;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85" name="Google Shape;8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7.jp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2.jpg"/><Relationship Id="rId6" Type="http://schemas.openxmlformats.org/officeDocument/2006/relationships/image" Target="../media/image5.jpg"/><Relationship Id="rId7"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8.jpg"/><Relationship Id="rId4" Type="http://schemas.openxmlformats.org/officeDocument/2006/relationships/image" Target="../media/image4.png"/><Relationship Id="rId5" Type="http://schemas.openxmlformats.org/officeDocument/2006/relationships/image" Target="../media/image32.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1297625" y="3585147"/>
            <a:ext cx="8222100" cy="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Cambria"/>
                <a:ea typeface="Cambria"/>
                <a:cs typeface="Cambria"/>
                <a:sym typeface="Cambria"/>
              </a:rPr>
              <a:t>            </a:t>
            </a:r>
            <a:r>
              <a:rPr lang="en" sz="4800">
                <a:solidFill>
                  <a:srgbClr val="000000"/>
                </a:solidFill>
                <a:latin typeface="Cambria"/>
                <a:ea typeface="Cambria"/>
                <a:cs typeface="Cambria"/>
                <a:sym typeface="Cambria"/>
              </a:rPr>
              <a:t>CODEWORD</a:t>
            </a:r>
            <a:endParaRPr sz="4800">
              <a:solidFill>
                <a:srgbClr val="000000"/>
              </a:solidFill>
              <a:latin typeface="Cambria"/>
              <a:ea typeface="Cambria"/>
              <a:cs typeface="Cambria"/>
              <a:sym typeface="Cambria"/>
            </a:endParaRPr>
          </a:p>
        </p:txBody>
      </p:sp>
      <p:pic>
        <p:nvPicPr>
          <p:cNvPr id="93" name="Google Shape;93;p14"/>
          <p:cNvPicPr preferRelativeResize="0"/>
          <p:nvPr/>
        </p:nvPicPr>
        <p:blipFill>
          <a:blip r:embed="rId3">
            <a:alphaModFix/>
          </a:blip>
          <a:stretch>
            <a:fillRect/>
          </a:stretch>
        </p:blipFill>
        <p:spPr>
          <a:xfrm>
            <a:off x="3273213" y="668400"/>
            <a:ext cx="2597575" cy="2320775"/>
          </a:xfrm>
          <a:prstGeom prst="rect">
            <a:avLst/>
          </a:prstGeom>
          <a:noFill/>
          <a:ln>
            <a:noFill/>
          </a:ln>
        </p:spPr>
      </p:pic>
      <p:sp>
        <p:nvSpPr>
          <p:cNvPr id="94" name="Google Shape;9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3"/>
          <p:cNvSpPr/>
          <p:nvPr/>
        </p:nvSpPr>
        <p:spPr>
          <a:xfrm>
            <a:off x="631400" y="1293575"/>
            <a:ext cx="2232900" cy="3126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p:nvPr/>
        </p:nvSpPr>
        <p:spPr>
          <a:xfrm>
            <a:off x="4215763" y="1347450"/>
            <a:ext cx="2571600" cy="1770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6298475" y="3849725"/>
            <a:ext cx="2494800" cy="770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3"/>
          <p:cNvPicPr preferRelativeResize="0"/>
          <p:nvPr/>
        </p:nvPicPr>
        <p:blipFill>
          <a:blip r:embed="rId3">
            <a:alphaModFix/>
          </a:blip>
          <a:stretch>
            <a:fillRect/>
          </a:stretch>
        </p:blipFill>
        <p:spPr>
          <a:xfrm>
            <a:off x="922250" y="1293575"/>
            <a:ext cx="1447800" cy="1219200"/>
          </a:xfrm>
          <a:prstGeom prst="rect">
            <a:avLst/>
          </a:prstGeom>
          <a:noFill/>
          <a:ln>
            <a:noFill/>
          </a:ln>
        </p:spPr>
      </p:pic>
      <p:sp>
        <p:nvSpPr>
          <p:cNvPr id="182" name="Google Shape;182;p23"/>
          <p:cNvSpPr txBox="1"/>
          <p:nvPr/>
        </p:nvSpPr>
        <p:spPr>
          <a:xfrm>
            <a:off x="304800" y="304800"/>
            <a:ext cx="3000000" cy="73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83" name="Google Shape;183;p23"/>
          <p:cNvPicPr preferRelativeResize="0"/>
          <p:nvPr/>
        </p:nvPicPr>
        <p:blipFill>
          <a:blip r:embed="rId4">
            <a:alphaModFix/>
          </a:blip>
          <a:stretch>
            <a:fillRect/>
          </a:stretch>
        </p:blipFill>
        <p:spPr>
          <a:xfrm>
            <a:off x="922250" y="2754950"/>
            <a:ext cx="1447800" cy="1266825"/>
          </a:xfrm>
          <a:prstGeom prst="rect">
            <a:avLst/>
          </a:prstGeom>
          <a:noFill/>
          <a:ln>
            <a:noFill/>
          </a:ln>
        </p:spPr>
      </p:pic>
      <p:pic>
        <p:nvPicPr>
          <p:cNvPr id="184" name="Google Shape;184;p23"/>
          <p:cNvPicPr preferRelativeResize="0"/>
          <p:nvPr/>
        </p:nvPicPr>
        <p:blipFill>
          <a:blip r:embed="rId5">
            <a:alphaModFix/>
          </a:blip>
          <a:stretch>
            <a:fillRect/>
          </a:stretch>
        </p:blipFill>
        <p:spPr>
          <a:xfrm>
            <a:off x="4572000" y="1459888"/>
            <a:ext cx="1876425" cy="1438275"/>
          </a:xfrm>
          <a:prstGeom prst="rect">
            <a:avLst/>
          </a:prstGeom>
          <a:noFill/>
          <a:ln>
            <a:noFill/>
          </a:ln>
        </p:spPr>
      </p:pic>
      <p:pic>
        <p:nvPicPr>
          <p:cNvPr id="185" name="Google Shape;185;p23"/>
          <p:cNvPicPr preferRelativeResize="0"/>
          <p:nvPr/>
        </p:nvPicPr>
        <p:blipFill>
          <a:blip r:embed="rId6">
            <a:alphaModFix/>
          </a:blip>
          <a:stretch>
            <a:fillRect/>
          </a:stretch>
        </p:blipFill>
        <p:spPr>
          <a:xfrm>
            <a:off x="6560338" y="3937413"/>
            <a:ext cx="1971075" cy="594721"/>
          </a:xfrm>
          <a:prstGeom prst="rect">
            <a:avLst/>
          </a:prstGeom>
          <a:noFill/>
          <a:ln>
            <a:noFill/>
          </a:ln>
        </p:spPr>
      </p:pic>
      <p:sp>
        <p:nvSpPr>
          <p:cNvPr id="186" name="Google Shape;186;p23"/>
          <p:cNvSpPr txBox="1"/>
          <p:nvPr/>
        </p:nvSpPr>
        <p:spPr>
          <a:xfrm>
            <a:off x="224675" y="-96450"/>
            <a:ext cx="3000000" cy="96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87" name="Google Shape;187;p23"/>
          <p:cNvCxnSpPr/>
          <p:nvPr/>
        </p:nvCxnSpPr>
        <p:spPr>
          <a:xfrm flipH="1" rot="10800000">
            <a:off x="2895150" y="1847850"/>
            <a:ext cx="1355100" cy="7701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23"/>
          <p:cNvCxnSpPr/>
          <p:nvPr/>
        </p:nvCxnSpPr>
        <p:spPr>
          <a:xfrm flipH="1">
            <a:off x="2836138" y="2380625"/>
            <a:ext cx="1432200" cy="832800"/>
          </a:xfrm>
          <a:prstGeom prst="straightConnector1">
            <a:avLst/>
          </a:prstGeom>
          <a:noFill/>
          <a:ln cap="flat" cmpd="sng" w="9525">
            <a:solidFill>
              <a:schemeClr val="dk2"/>
            </a:solidFill>
            <a:prstDash val="solid"/>
            <a:round/>
            <a:headEnd len="med" w="med" type="none"/>
            <a:tailEnd len="med" w="med" type="triangle"/>
          </a:ln>
        </p:spPr>
      </p:cxnSp>
      <p:pic>
        <p:nvPicPr>
          <p:cNvPr id="189" name="Google Shape;189;p23"/>
          <p:cNvPicPr preferRelativeResize="0"/>
          <p:nvPr/>
        </p:nvPicPr>
        <p:blipFill>
          <a:blip r:embed="rId7">
            <a:alphaModFix/>
          </a:blip>
          <a:stretch>
            <a:fillRect/>
          </a:stretch>
        </p:blipFill>
        <p:spPr>
          <a:xfrm>
            <a:off x="7698325" y="1079250"/>
            <a:ext cx="1409700" cy="1647825"/>
          </a:xfrm>
          <a:prstGeom prst="rect">
            <a:avLst/>
          </a:prstGeom>
          <a:noFill/>
          <a:ln>
            <a:noFill/>
          </a:ln>
        </p:spPr>
      </p:pic>
      <p:cxnSp>
        <p:nvCxnSpPr>
          <p:cNvPr id="190" name="Google Shape;190;p23"/>
          <p:cNvCxnSpPr>
            <a:endCxn id="180" idx="0"/>
          </p:cNvCxnSpPr>
          <p:nvPr/>
        </p:nvCxnSpPr>
        <p:spPr>
          <a:xfrm>
            <a:off x="6544775" y="3110825"/>
            <a:ext cx="1001100" cy="7389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23"/>
          <p:cNvSpPr txBox="1"/>
          <p:nvPr/>
        </p:nvSpPr>
        <p:spPr>
          <a:xfrm>
            <a:off x="739175" y="539000"/>
            <a:ext cx="19710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92" name="Google Shape;192;p23"/>
          <p:cNvSpPr txBox="1"/>
          <p:nvPr/>
        </p:nvSpPr>
        <p:spPr>
          <a:xfrm>
            <a:off x="891575" y="691400"/>
            <a:ext cx="19710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93" name="Google Shape;193;p23"/>
          <p:cNvSpPr txBox="1"/>
          <p:nvPr/>
        </p:nvSpPr>
        <p:spPr>
          <a:xfrm>
            <a:off x="520175" y="754400"/>
            <a:ext cx="24948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     Front - End</a:t>
            </a:r>
            <a:endParaRPr sz="2400">
              <a:latin typeface="Times New Roman"/>
              <a:ea typeface="Times New Roman"/>
              <a:cs typeface="Times New Roman"/>
              <a:sym typeface="Times New Roman"/>
            </a:endParaRPr>
          </a:p>
        </p:txBody>
      </p:sp>
      <p:sp>
        <p:nvSpPr>
          <p:cNvPr id="194" name="Google Shape;194;p23"/>
          <p:cNvSpPr txBox="1"/>
          <p:nvPr/>
        </p:nvSpPr>
        <p:spPr>
          <a:xfrm>
            <a:off x="4296525" y="871400"/>
            <a:ext cx="19710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   Back - End</a:t>
            </a:r>
            <a:endParaRPr sz="2400">
              <a:latin typeface="Lato"/>
              <a:ea typeface="Lato"/>
              <a:cs typeface="Lato"/>
              <a:sym typeface="Lato"/>
            </a:endParaRPr>
          </a:p>
        </p:txBody>
      </p:sp>
      <p:sp>
        <p:nvSpPr>
          <p:cNvPr id="195" name="Google Shape;195;p23"/>
          <p:cNvSpPr txBox="1"/>
          <p:nvPr/>
        </p:nvSpPr>
        <p:spPr>
          <a:xfrm>
            <a:off x="3055225" y="1293575"/>
            <a:ext cx="1001100" cy="59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Times New Roman"/>
                <a:ea typeface="Times New Roman"/>
                <a:cs typeface="Times New Roman"/>
                <a:sym typeface="Times New Roman"/>
              </a:rPr>
              <a:t>Http </a:t>
            </a:r>
            <a:r>
              <a:rPr lang="en"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800">
                <a:latin typeface="Times New Roman"/>
                <a:ea typeface="Times New Roman"/>
                <a:cs typeface="Times New Roman"/>
                <a:sym typeface="Times New Roman"/>
              </a:rPr>
              <a:t>Request</a:t>
            </a:r>
            <a:endParaRPr b="1" sz="1800">
              <a:latin typeface="Times New Roman"/>
              <a:ea typeface="Times New Roman"/>
              <a:cs typeface="Times New Roman"/>
              <a:sym typeface="Times New Roman"/>
            </a:endParaRPr>
          </a:p>
        </p:txBody>
      </p:sp>
      <p:sp>
        <p:nvSpPr>
          <p:cNvPr id="196" name="Google Shape;196;p23"/>
          <p:cNvSpPr txBox="1"/>
          <p:nvPr/>
        </p:nvSpPr>
        <p:spPr>
          <a:xfrm>
            <a:off x="3055225" y="2888600"/>
            <a:ext cx="1194900" cy="9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Http Response</a:t>
            </a:r>
            <a:endParaRPr sz="1800">
              <a:latin typeface="Times New Roman"/>
              <a:ea typeface="Times New Roman"/>
              <a:cs typeface="Times New Roman"/>
              <a:sym typeface="Times New Roman"/>
            </a:endParaRPr>
          </a:p>
        </p:txBody>
      </p:sp>
      <p:sp>
        <p:nvSpPr>
          <p:cNvPr id="197" name="Google Shape;197;p23"/>
          <p:cNvSpPr txBox="1"/>
          <p:nvPr/>
        </p:nvSpPr>
        <p:spPr>
          <a:xfrm>
            <a:off x="6752075" y="1234050"/>
            <a:ext cx="19710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DB Request</a:t>
            </a:r>
            <a:endParaRPr sz="1800">
              <a:latin typeface="Times New Roman"/>
              <a:ea typeface="Times New Roman"/>
              <a:cs typeface="Times New Roman"/>
              <a:sym typeface="Times New Roman"/>
            </a:endParaRPr>
          </a:p>
        </p:txBody>
      </p:sp>
      <p:cxnSp>
        <p:nvCxnSpPr>
          <p:cNvPr id="198" name="Google Shape;198;p23"/>
          <p:cNvCxnSpPr/>
          <p:nvPr/>
        </p:nvCxnSpPr>
        <p:spPr>
          <a:xfrm>
            <a:off x="6837475" y="1764475"/>
            <a:ext cx="1155000" cy="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23"/>
          <p:cNvCxnSpPr>
            <a:endCxn id="179" idx="3"/>
          </p:cNvCxnSpPr>
          <p:nvPr/>
        </p:nvCxnSpPr>
        <p:spPr>
          <a:xfrm flipH="1">
            <a:off x="6787363" y="2211000"/>
            <a:ext cx="974100" cy="219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23"/>
          <p:cNvSpPr txBox="1"/>
          <p:nvPr/>
        </p:nvSpPr>
        <p:spPr>
          <a:xfrm>
            <a:off x="6752075" y="2023500"/>
            <a:ext cx="17022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sz="1800">
                <a:latin typeface="Times New Roman"/>
                <a:ea typeface="Times New Roman"/>
                <a:cs typeface="Times New Roman"/>
                <a:sym typeface="Times New Roman"/>
              </a:rPr>
              <a:t>DB Response</a:t>
            </a:r>
            <a:endParaRPr sz="1800">
              <a:latin typeface="Times New Roman"/>
              <a:ea typeface="Times New Roman"/>
              <a:cs typeface="Times New Roman"/>
              <a:sym typeface="Times New Roman"/>
            </a:endParaRPr>
          </a:p>
        </p:txBody>
      </p:sp>
      <p:sp>
        <p:nvSpPr>
          <p:cNvPr id="201" name="Google Shape;201;p23"/>
          <p:cNvSpPr txBox="1"/>
          <p:nvPr/>
        </p:nvSpPr>
        <p:spPr>
          <a:xfrm>
            <a:off x="7083600" y="3026650"/>
            <a:ext cx="14478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Deployed</a:t>
            </a:r>
            <a:endParaRPr sz="1800">
              <a:latin typeface="Times New Roman"/>
              <a:ea typeface="Times New Roman"/>
              <a:cs typeface="Times New Roman"/>
              <a:sym typeface="Times New Roman"/>
            </a:endParaRPr>
          </a:p>
        </p:txBody>
      </p:sp>
      <p:sp>
        <p:nvSpPr>
          <p:cNvPr id="202" name="Google Shape;202;p23"/>
          <p:cNvSpPr txBox="1"/>
          <p:nvPr/>
        </p:nvSpPr>
        <p:spPr>
          <a:xfrm>
            <a:off x="985575" y="523600"/>
            <a:ext cx="42195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3" name="Google Shape;203;p23"/>
          <p:cNvSpPr txBox="1"/>
          <p:nvPr/>
        </p:nvSpPr>
        <p:spPr>
          <a:xfrm>
            <a:off x="212375" y="0"/>
            <a:ext cx="31104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ambria"/>
                <a:ea typeface="Cambria"/>
                <a:cs typeface="Cambria"/>
                <a:sym typeface="Cambria"/>
              </a:rPr>
              <a:t>Technologies:</a:t>
            </a:r>
            <a:endParaRPr b="1" sz="2400">
              <a:latin typeface="Cambria"/>
              <a:ea typeface="Cambria"/>
              <a:cs typeface="Cambria"/>
              <a:sym typeface="Cambria"/>
            </a:endParaRPr>
          </a:p>
        </p:txBody>
      </p:sp>
      <p:sp>
        <p:nvSpPr>
          <p:cNvPr id="204" name="Google Shape;204;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nvSpPr>
        <p:spPr>
          <a:xfrm>
            <a:off x="708375" y="521000"/>
            <a:ext cx="41934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Tools and Modules:</a:t>
            </a:r>
            <a:endParaRPr sz="2400">
              <a:latin typeface="Lato"/>
              <a:ea typeface="Lato"/>
              <a:cs typeface="Lato"/>
              <a:sym typeface="Lato"/>
            </a:endParaRPr>
          </a:p>
        </p:txBody>
      </p:sp>
      <p:pic>
        <p:nvPicPr>
          <p:cNvPr id="210" name="Google Shape;210;p24"/>
          <p:cNvPicPr preferRelativeResize="0"/>
          <p:nvPr/>
        </p:nvPicPr>
        <p:blipFill>
          <a:blip r:embed="rId3">
            <a:alphaModFix/>
          </a:blip>
          <a:stretch>
            <a:fillRect/>
          </a:stretch>
        </p:blipFill>
        <p:spPr>
          <a:xfrm>
            <a:off x="1168900" y="1286738"/>
            <a:ext cx="2552700" cy="1524000"/>
          </a:xfrm>
          <a:prstGeom prst="rect">
            <a:avLst/>
          </a:prstGeom>
          <a:noFill/>
          <a:ln>
            <a:noFill/>
          </a:ln>
        </p:spPr>
      </p:pic>
      <p:pic>
        <p:nvPicPr>
          <p:cNvPr id="211" name="Google Shape;211;p24"/>
          <p:cNvPicPr preferRelativeResize="0"/>
          <p:nvPr/>
        </p:nvPicPr>
        <p:blipFill>
          <a:blip r:embed="rId4">
            <a:alphaModFix/>
          </a:blip>
          <a:stretch>
            <a:fillRect/>
          </a:stretch>
        </p:blipFill>
        <p:spPr>
          <a:xfrm>
            <a:off x="443700" y="3053000"/>
            <a:ext cx="2933700" cy="1457325"/>
          </a:xfrm>
          <a:prstGeom prst="rect">
            <a:avLst/>
          </a:prstGeom>
          <a:noFill/>
          <a:ln>
            <a:noFill/>
          </a:ln>
        </p:spPr>
      </p:pic>
      <p:pic>
        <p:nvPicPr>
          <p:cNvPr id="212" name="Google Shape;212;p24"/>
          <p:cNvPicPr preferRelativeResize="0"/>
          <p:nvPr/>
        </p:nvPicPr>
        <p:blipFill>
          <a:blip r:embed="rId5">
            <a:alphaModFix/>
          </a:blip>
          <a:stretch>
            <a:fillRect/>
          </a:stretch>
        </p:blipFill>
        <p:spPr>
          <a:xfrm>
            <a:off x="4686175" y="1324300"/>
            <a:ext cx="3057525" cy="866775"/>
          </a:xfrm>
          <a:prstGeom prst="rect">
            <a:avLst/>
          </a:prstGeom>
          <a:noFill/>
          <a:ln>
            <a:noFill/>
          </a:ln>
        </p:spPr>
      </p:pic>
      <p:pic>
        <p:nvPicPr>
          <p:cNvPr id="213" name="Google Shape;213;p24"/>
          <p:cNvPicPr preferRelativeResize="0"/>
          <p:nvPr/>
        </p:nvPicPr>
        <p:blipFill>
          <a:blip r:embed="rId6">
            <a:alphaModFix/>
          </a:blip>
          <a:stretch>
            <a:fillRect/>
          </a:stretch>
        </p:blipFill>
        <p:spPr>
          <a:xfrm>
            <a:off x="3814763" y="2870688"/>
            <a:ext cx="1514475" cy="1514475"/>
          </a:xfrm>
          <a:prstGeom prst="rect">
            <a:avLst/>
          </a:prstGeom>
          <a:noFill/>
          <a:ln>
            <a:noFill/>
          </a:ln>
        </p:spPr>
      </p:pic>
      <p:pic>
        <p:nvPicPr>
          <p:cNvPr id="214" name="Google Shape;214;p24"/>
          <p:cNvPicPr preferRelativeResize="0"/>
          <p:nvPr/>
        </p:nvPicPr>
        <p:blipFill>
          <a:blip r:embed="rId7">
            <a:alphaModFix/>
          </a:blip>
          <a:stretch>
            <a:fillRect/>
          </a:stretch>
        </p:blipFill>
        <p:spPr>
          <a:xfrm>
            <a:off x="5912125" y="3111888"/>
            <a:ext cx="2764856" cy="1032112"/>
          </a:xfrm>
          <a:prstGeom prst="rect">
            <a:avLst/>
          </a:prstGeom>
          <a:noFill/>
          <a:ln>
            <a:noFill/>
          </a:ln>
        </p:spPr>
      </p:pic>
      <p:sp>
        <p:nvSpPr>
          <p:cNvPr id="215" name="Google Shape;215;p24"/>
          <p:cNvSpPr txBox="1"/>
          <p:nvPr/>
        </p:nvSpPr>
        <p:spPr>
          <a:xfrm>
            <a:off x="6437075" y="45103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495475" y="-34750"/>
            <a:ext cx="76884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 Generation</a:t>
            </a:r>
            <a:endParaRPr/>
          </a:p>
        </p:txBody>
      </p:sp>
      <p:cxnSp>
        <p:nvCxnSpPr>
          <p:cNvPr id="222" name="Google Shape;222;p25"/>
          <p:cNvCxnSpPr/>
          <p:nvPr/>
        </p:nvCxnSpPr>
        <p:spPr>
          <a:xfrm>
            <a:off x="2303500" y="2108450"/>
            <a:ext cx="1530900" cy="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25"/>
          <p:cNvCxnSpPr/>
          <p:nvPr/>
        </p:nvCxnSpPr>
        <p:spPr>
          <a:xfrm rot="10800000">
            <a:off x="2451575" y="3478225"/>
            <a:ext cx="1542600" cy="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5"/>
          <p:cNvCxnSpPr/>
          <p:nvPr/>
        </p:nvCxnSpPr>
        <p:spPr>
          <a:xfrm>
            <a:off x="5273125" y="1577775"/>
            <a:ext cx="1554300" cy="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5"/>
          <p:cNvCxnSpPr/>
          <p:nvPr/>
        </p:nvCxnSpPr>
        <p:spPr>
          <a:xfrm flipH="1">
            <a:off x="5307800" y="2191088"/>
            <a:ext cx="1584600" cy="135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5"/>
          <p:cNvCxnSpPr/>
          <p:nvPr/>
        </p:nvCxnSpPr>
        <p:spPr>
          <a:xfrm>
            <a:off x="5341250" y="2924113"/>
            <a:ext cx="1517700" cy="135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5"/>
          <p:cNvCxnSpPr/>
          <p:nvPr/>
        </p:nvCxnSpPr>
        <p:spPr>
          <a:xfrm flipH="1">
            <a:off x="5327900" y="3686075"/>
            <a:ext cx="1490700" cy="135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25"/>
          <p:cNvCxnSpPr/>
          <p:nvPr/>
        </p:nvCxnSpPr>
        <p:spPr>
          <a:xfrm flipH="1" rot="10800000">
            <a:off x="5334650" y="4307400"/>
            <a:ext cx="1477200" cy="267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25"/>
          <p:cNvSpPr txBox="1"/>
          <p:nvPr/>
        </p:nvSpPr>
        <p:spPr>
          <a:xfrm>
            <a:off x="2518750" y="1351000"/>
            <a:ext cx="1288800" cy="6579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None/>
            </a:pPr>
            <a:r>
              <a:rPr b="1" lang="en" sz="2000">
                <a:solidFill>
                  <a:srgbClr val="4A86E8"/>
                </a:solidFill>
                <a:latin typeface="Calibri"/>
                <a:ea typeface="Calibri"/>
                <a:cs typeface="Calibri"/>
                <a:sym typeface="Calibri"/>
              </a:rPr>
              <a:t>1. Login Request</a:t>
            </a:r>
            <a:endParaRPr b="1" sz="2000">
              <a:solidFill>
                <a:srgbClr val="4A86E8"/>
              </a:solidFill>
              <a:latin typeface="Calibri"/>
              <a:ea typeface="Calibri"/>
              <a:cs typeface="Calibri"/>
              <a:sym typeface="Calibri"/>
            </a:endParaRPr>
          </a:p>
        </p:txBody>
      </p:sp>
      <p:sp>
        <p:nvSpPr>
          <p:cNvPr id="230" name="Google Shape;230;p25"/>
          <p:cNvSpPr txBox="1"/>
          <p:nvPr/>
        </p:nvSpPr>
        <p:spPr>
          <a:xfrm>
            <a:off x="5341300" y="732950"/>
            <a:ext cx="1477200" cy="738600"/>
          </a:xfrm>
          <a:prstGeom prst="rect">
            <a:avLst/>
          </a:prstGeom>
          <a:noFill/>
          <a:ln>
            <a:noFill/>
          </a:ln>
        </p:spPr>
        <p:txBody>
          <a:bodyPr anchorCtr="0" anchor="t" bIns="91425" lIns="91425" spcFirstLastPara="1" rIns="91425" wrap="square" tIns="91425">
            <a:noAutofit/>
          </a:bodyPr>
          <a:lstStyle/>
          <a:p>
            <a:pPr indent="0" lvl="0" marL="0" rtl="0" algn="ctr">
              <a:lnSpc>
                <a:spcPct val="107000"/>
              </a:lnSpc>
              <a:spcBef>
                <a:spcPts val="0"/>
              </a:spcBef>
              <a:spcAft>
                <a:spcPts val="800"/>
              </a:spcAft>
              <a:buNone/>
            </a:pPr>
            <a:r>
              <a:rPr b="1" lang="en" sz="2000">
                <a:solidFill>
                  <a:srgbClr val="FF0000"/>
                </a:solidFill>
                <a:latin typeface="Calibri"/>
                <a:ea typeface="Calibri"/>
                <a:cs typeface="Calibri"/>
                <a:sym typeface="Calibri"/>
              </a:rPr>
              <a:t>2. User exists or not</a:t>
            </a:r>
            <a:endParaRPr b="1" sz="2000">
              <a:solidFill>
                <a:srgbClr val="FF0000"/>
              </a:solidFill>
              <a:latin typeface="Calibri"/>
              <a:ea typeface="Calibri"/>
              <a:cs typeface="Calibri"/>
              <a:sym typeface="Calibri"/>
            </a:endParaRPr>
          </a:p>
        </p:txBody>
      </p:sp>
      <p:sp>
        <p:nvSpPr>
          <p:cNvPr id="231" name="Google Shape;231;p25"/>
          <p:cNvSpPr txBox="1"/>
          <p:nvPr/>
        </p:nvSpPr>
        <p:spPr>
          <a:xfrm>
            <a:off x="5358725" y="1518529"/>
            <a:ext cx="1530900" cy="604500"/>
          </a:xfrm>
          <a:prstGeom prst="rect">
            <a:avLst/>
          </a:prstGeom>
          <a:noFill/>
          <a:ln>
            <a:noFill/>
          </a:ln>
        </p:spPr>
        <p:txBody>
          <a:bodyPr anchorCtr="0" anchor="t" bIns="91425" lIns="91425" spcFirstLastPara="1" rIns="91425" wrap="square" tIns="91425">
            <a:noAutofit/>
          </a:bodyPr>
          <a:lstStyle/>
          <a:p>
            <a:pPr indent="0" lvl="0" marL="0" rtl="0" algn="ctr">
              <a:lnSpc>
                <a:spcPct val="107000"/>
              </a:lnSpc>
              <a:spcBef>
                <a:spcPts val="0"/>
              </a:spcBef>
              <a:spcAft>
                <a:spcPts val="800"/>
              </a:spcAft>
              <a:buNone/>
            </a:pPr>
            <a:r>
              <a:rPr b="1" lang="en" sz="2000">
                <a:solidFill>
                  <a:srgbClr val="4A86E8"/>
                </a:solidFill>
                <a:latin typeface="Calibri"/>
                <a:ea typeface="Calibri"/>
                <a:cs typeface="Calibri"/>
                <a:sym typeface="Calibri"/>
              </a:rPr>
              <a:t>3. User exists</a:t>
            </a:r>
            <a:endParaRPr b="1" sz="2000">
              <a:solidFill>
                <a:srgbClr val="4A86E8"/>
              </a:solidFill>
              <a:latin typeface="Calibri"/>
              <a:ea typeface="Calibri"/>
              <a:cs typeface="Calibri"/>
              <a:sym typeface="Calibri"/>
            </a:endParaRPr>
          </a:p>
        </p:txBody>
      </p:sp>
      <p:sp>
        <p:nvSpPr>
          <p:cNvPr id="232" name="Google Shape;232;p25"/>
          <p:cNvSpPr txBox="1"/>
          <p:nvPr/>
        </p:nvSpPr>
        <p:spPr>
          <a:xfrm>
            <a:off x="5479250" y="2255050"/>
            <a:ext cx="1477200" cy="5406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 sz="2000">
                <a:solidFill>
                  <a:srgbClr val="FF0000"/>
                </a:solidFill>
                <a:latin typeface="Calibri"/>
                <a:ea typeface="Calibri"/>
                <a:cs typeface="Calibri"/>
                <a:sym typeface="Calibri"/>
              </a:rPr>
              <a:t>4.Password match</a:t>
            </a:r>
            <a:endParaRPr b="1" sz="2000">
              <a:solidFill>
                <a:srgbClr val="FF0000"/>
              </a:solidFill>
              <a:latin typeface="Calibri"/>
              <a:ea typeface="Calibri"/>
              <a:cs typeface="Calibri"/>
              <a:sym typeface="Calibri"/>
            </a:endParaRPr>
          </a:p>
          <a:p>
            <a:pPr indent="0" lvl="0" marL="0" rtl="0" algn="l">
              <a:spcBef>
                <a:spcPts val="800"/>
              </a:spcBef>
              <a:spcAft>
                <a:spcPts val="0"/>
              </a:spcAft>
              <a:buNone/>
            </a:pPr>
            <a:r>
              <a:t/>
            </a:r>
            <a:endParaRPr>
              <a:solidFill>
                <a:srgbClr val="FF0000"/>
              </a:solidFill>
              <a:latin typeface="Lato"/>
              <a:ea typeface="Lato"/>
              <a:cs typeface="Lato"/>
              <a:sym typeface="Lato"/>
            </a:endParaRPr>
          </a:p>
        </p:txBody>
      </p:sp>
      <p:sp>
        <p:nvSpPr>
          <p:cNvPr id="233" name="Google Shape;233;p25"/>
          <p:cNvSpPr txBox="1"/>
          <p:nvPr/>
        </p:nvSpPr>
        <p:spPr>
          <a:xfrm>
            <a:off x="5398650" y="2937625"/>
            <a:ext cx="1477200" cy="5406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None/>
            </a:pPr>
            <a:r>
              <a:rPr b="1" lang="en" sz="2000">
                <a:solidFill>
                  <a:srgbClr val="4A86E8"/>
                </a:solidFill>
                <a:latin typeface="Calibri"/>
                <a:ea typeface="Calibri"/>
                <a:cs typeface="Calibri"/>
                <a:sym typeface="Calibri"/>
              </a:rPr>
              <a:t>    5. Valid</a:t>
            </a:r>
            <a:r>
              <a:rPr b="1" lang="en" sz="2000">
                <a:solidFill>
                  <a:srgbClr val="4A86E8"/>
                </a:solidFill>
                <a:latin typeface="Calibri"/>
                <a:ea typeface="Calibri"/>
                <a:cs typeface="Calibri"/>
                <a:sym typeface="Calibri"/>
              </a:rPr>
              <a:t>        </a:t>
            </a:r>
            <a:r>
              <a:rPr b="1" lang="en" sz="2000">
                <a:solidFill>
                  <a:srgbClr val="4A86E8"/>
                </a:solidFill>
                <a:latin typeface="Calibri"/>
                <a:ea typeface="Calibri"/>
                <a:cs typeface="Calibri"/>
                <a:sym typeface="Calibri"/>
              </a:rPr>
              <a:t>Password </a:t>
            </a:r>
            <a:endParaRPr b="1" sz="2000">
              <a:solidFill>
                <a:srgbClr val="4A86E8"/>
              </a:solidFill>
              <a:latin typeface="Calibri"/>
              <a:ea typeface="Calibri"/>
              <a:cs typeface="Calibri"/>
              <a:sym typeface="Calibri"/>
            </a:endParaRPr>
          </a:p>
        </p:txBody>
      </p:sp>
      <p:sp>
        <p:nvSpPr>
          <p:cNvPr id="234" name="Google Shape;234;p25"/>
          <p:cNvSpPr txBox="1"/>
          <p:nvPr/>
        </p:nvSpPr>
        <p:spPr>
          <a:xfrm>
            <a:off x="5381900" y="3620425"/>
            <a:ext cx="1288800" cy="6579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None/>
            </a:pPr>
            <a:r>
              <a:rPr b="1" lang="en" sz="2000">
                <a:solidFill>
                  <a:srgbClr val="FF0000"/>
                </a:solidFill>
                <a:latin typeface="Calibri"/>
                <a:ea typeface="Calibri"/>
                <a:cs typeface="Calibri"/>
                <a:sym typeface="Calibri"/>
              </a:rPr>
              <a:t>    7. Store the token </a:t>
            </a:r>
            <a:endParaRPr b="1" sz="2000">
              <a:solidFill>
                <a:srgbClr val="FF0000"/>
              </a:solidFill>
              <a:latin typeface="Calibri"/>
              <a:ea typeface="Calibri"/>
              <a:cs typeface="Calibri"/>
              <a:sym typeface="Calibri"/>
            </a:endParaRPr>
          </a:p>
        </p:txBody>
      </p:sp>
      <p:sp>
        <p:nvSpPr>
          <p:cNvPr id="235" name="Google Shape;235;p25"/>
          <p:cNvSpPr txBox="1"/>
          <p:nvPr/>
        </p:nvSpPr>
        <p:spPr>
          <a:xfrm>
            <a:off x="2471025" y="2736750"/>
            <a:ext cx="1396200" cy="604500"/>
          </a:xfrm>
          <a:prstGeom prst="rect">
            <a:avLst/>
          </a:prstGeom>
          <a:noFill/>
          <a:ln>
            <a:noFill/>
          </a:ln>
        </p:spPr>
        <p:txBody>
          <a:bodyPr anchorCtr="0" anchor="t" bIns="91425" lIns="91425" spcFirstLastPara="1" rIns="91425" wrap="square" tIns="91425">
            <a:noAutofit/>
          </a:bodyPr>
          <a:lstStyle/>
          <a:p>
            <a:pPr indent="0" lvl="0" marL="0" rtl="0" algn="ctr">
              <a:lnSpc>
                <a:spcPct val="107000"/>
              </a:lnSpc>
              <a:spcBef>
                <a:spcPts val="0"/>
              </a:spcBef>
              <a:spcAft>
                <a:spcPts val="800"/>
              </a:spcAft>
              <a:buNone/>
            </a:pPr>
            <a:r>
              <a:rPr b="1" lang="en" sz="2000">
                <a:solidFill>
                  <a:srgbClr val="FF0000"/>
                </a:solidFill>
                <a:latin typeface="Calibri"/>
                <a:ea typeface="Calibri"/>
                <a:cs typeface="Calibri"/>
                <a:sym typeface="Calibri"/>
              </a:rPr>
              <a:t>8. Send the token</a:t>
            </a:r>
            <a:endParaRPr b="1" sz="2000">
              <a:solidFill>
                <a:srgbClr val="FF0000"/>
              </a:solidFill>
              <a:latin typeface="Calibri"/>
              <a:ea typeface="Calibri"/>
              <a:cs typeface="Calibri"/>
              <a:sym typeface="Calibri"/>
            </a:endParaRPr>
          </a:p>
        </p:txBody>
      </p:sp>
      <p:sp>
        <p:nvSpPr>
          <p:cNvPr id="236" name="Google Shape;236;p25"/>
          <p:cNvSpPr/>
          <p:nvPr/>
        </p:nvSpPr>
        <p:spPr>
          <a:xfrm>
            <a:off x="4163175" y="853975"/>
            <a:ext cx="698400" cy="657900"/>
          </a:xfrm>
          <a:prstGeom prst="blockArc">
            <a:avLst>
              <a:gd fmla="val 10800000" name="adj1"/>
              <a:gd fmla="val 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txBox="1"/>
          <p:nvPr/>
        </p:nvSpPr>
        <p:spPr>
          <a:xfrm>
            <a:off x="3585675" y="480175"/>
            <a:ext cx="2618700" cy="3738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800"/>
              </a:spcAft>
              <a:buNone/>
            </a:pPr>
            <a:r>
              <a:rPr b="1" lang="en" sz="1800">
                <a:latin typeface="Calibri"/>
                <a:ea typeface="Calibri"/>
                <a:cs typeface="Calibri"/>
                <a:sym typeface="Calibri"/>
              </a:rPr>
              <a:t>6. Generate token</a:t>
            </a:r>
            <a:endParaRPr b="1" sz="1800">
              <a:latin typeface="Calibri"/>
              <a:ea typeface="Calibri"/>
              <a:cs typeface="Calibri"/>
              <a:sym typeface="Calibri"/>
            </a:endParaRPr>
          </a:p>
        </p:txBody>
      </p:sp>
      <p:sp>
        <p:nvSpPr>
          <p:cNvPr id="238" name="Google Shape;238;p25"/>
          <p:cNvSpPr/>
          <p:nvPr/>
        </p:nvSpPr>
        <p:spPr>
          <a:xfrm>
            <a:off x="886425" y="1132900"/>
            <a:ext cx="1584600" cy="329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FF"/>
              </a:solidFill>
              <a:highlight>
                <a:srgbClr val="FFD966"/>
              </a:highlight>
            </a:endParaRPr>
          </a:p>
        </p:txBody>
      </p:sp>
      <p:sp>
        <p:nvSpPr>
          <p:cNvPr id="239" name="Google Shape;239;p25"/>
          <p:cNvSpPr/>
          <p:nvPr/>
        </p:nvSpPr>
        <p:spPr>
          <a:xfrm>
            <a:off x="3855275" y="1213350"/>
            <a:ext cx="1437000" cy="329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a:off x="6854225" y="1132900"/>
            <a:ext cx="1584600" cy="329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1048025" y="1611638"/>
            <a:ext cx="1288800" cy="31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CC4125"/>
                </a:solidFill>
              </a:rPr>
              <a:t>Front-end</a:t>
            </a:r>
            <a:endParaRPr sz="1800">
              <a:solidFill>
                <a:srgbClr val="CC4125"/>
              </a:solidFill>
            </a:endParaRPr>
          </a:p>
        </p:txBody>
      </p:sp>
      <p:sp>
        <p:nvSpPr>
          <p:cNvPr id="242" name="Google Shape;242;p25"/>
          <p:cNvSpPr/>
          <p:nvPr/>
        </p:nvSpPr>
        <p:spPr>
          <a:xfrm>
            <a:off x="4005638" y="1623975"/>
            <a:ext cx="1155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CC4125"/>
                </a:solidFill>
              </a:rPr>
              <a:t>Back-end</a:t>
            </a:r>
            <a:endParaRPr sz="1800">
              <a:solidFill>
                <a:srgbClr val="CC4125"/>
              </a:solidFill>
            </a:endParaRPr>
          </a:p>
        </p:txBody>
      </p:sp>
      <p:pic>
        <p:nvPicPr>
          <p:cNvPr id="243" name="Google Shape;243;p25"/>
          <p:cNvPicPr preferRelativeResize="0"/>
          <p:nvPr/>
        </p:nvPicPr>
        <p:blipFill>
          <a:blip r:embed="rId3">
            <a:alphaModFix/>
          </a:blip>
          <a:stretch>
            <a:fillRect/>
          </a:stretch>
        </p:blipFill>
        <p:spPr>
          <a:xfrm>
            <a:off x="3953175" y="3276250"/>
            <a:ext cx="1288800" cy="738600"/>
          </a:xfrm>
          <a:prstGeom prst="rect">
            <a:avLst/>
          </a:prstGeom>
          <a:noFill/>
          <a:ln>
            <a:noFill/>
          </a:ln>
        </p:spPr>
      </p:pic>
      <p:sp>
        <p:nvSpPr>
          <p:cNvPr id="244" name="Google Shape;244;p25"/>
          <p:cNvSpPr/>
          <p:nvPr/>
        </p:nvSpPr>
        <p:spPr>
          <a:xfrm>
            <a:off x="7089875" y="1550450"/>
            <a:ext cx="1223100" cy="37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CC4125"/>
                </a:solidFill>
              </a:rPr>
              <a:t>Database</a:t>
            </a:r>
            <a:endParaRPr sz="1800">
              <a:solidFill>
                <a:srgbClr val="CC4125"/>
              </a:solidFill>
            </a:endParaRPr>
          </a:p>
        </p:txBody>
      </p:sp>
      <p:sp>
        <p:nvSpPr>
          <p:cNvPr id="245" name="Google Shape;245;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25"/>
          <p:cNvPicPr preferRelativeResize="0"/>
          <p:nvPr/>
        </p:nvPicPr>
        <p:blipFill>
          <a:blip r:embed="rId4">
            <a:alphaModFix/>
          </a:blip>
          <a:stretch>
            <a:fillRect/>
          </a:stretch>
        </p:blipFill>
        <p:spPr>
          <a:xfrm>
            <a:off x="886425" y="3341250"/>
            <a:ext cx="1542600" cy="519650"/>
          </a:xfrm>
          <a:prstGeom prst="rect">
            <a:avLst/>
          </a:prstGeom>
          <a:noFill/>
          <a:ln>
            <a:noFill/>
          </a:ln>
        </p:spPr>
      </p:pic>
      <p:pic>
        <p:nvPicPr>
          <p:cNvPr id="247" name="Google Shape;247;p25"/>
          <p:cNvPicPr preferRelativeResize="0"/>
          <p:nvPr/>
        </p:nvPicPr>
        <p:blipFill rotWithShape="1">
          <a:blip r:embed="rId5">
            <a:alphaModFix/>
          </a:blip>
          <a:srcRect b="12831" l="13311" r="12734" t="17091"/>
          <a:stretch/>
        </p:blipFill>
        <p:spPr>
          <a:xfrm>
            <a:off x="1070225" y="2199293"/>
            <a:ext cx="1223100" cy="866922"/>
          </a:xfrm>
          <a:prstGeom prst="rect">
            <a:avLst/>
          </a:prstGeom>
          <a:noFill/>
          <a:ln>
            <a:noFill/>
          </a:ln>
        </p:spPr>
      </p:pic>
      <p:pic>
        <p:nvPicPr>
          <p:cNvPr id="248" name="Google Shape;248;p25"/>
          <p:cNvPicPr preferRelativeResize="0"/>
          <p:nvPr/>
        </p:nvPicPr>
        <p:blipFill>
          <a:blip r:embed="rId6">
            <a:alphaModFix/>
          </a:blip>
          <a:stretch>
            <a:fillRect/>
          </a:stretch>
        </p:blipFill>
        <p:spPr>
          <a:xfrm>
            <a:off x="3992688" y="2318589"/>
            <a:ext cx="1223100" cy="858632"/>
          </a:xfrm>
          <a:prstGeom prst="rect">
            <a:avLst/>
          </a:prstGeom>
          <a:noFill/>
          <a:ln>
            <a:noFill/>
          </a:ln>
        </p:spPr>
      </p:pic>
      <p:pic>
        <p:nvPicPr>
          <p:cNvPr id="249" name="Google Shape;249;p25"/>
          <p:cNvPicPr preferRelativeResize="0"/>
          <p:nvPr/>
        </p:nvPicPr>
        <p:blipFill>
          <a:blip r:embed="rId7">
            <a:alphaModFix/>
          </a:blip>
          <a:stretch>
            <a:fillRect/>
          </a:stretch>
        </p:blipFill>
        <p:spPr>
          <a:xfrm>
            <a:off x="6982225" y="2009312"/>
            <a:ext cx="1477200" cy="1477200"/>
          </a:xfrm>
          <a:prstGeom prst="rect">
            <a:avLst/>
          </a:prstGeom>
          <a:noFill/>
          <a:ln>
            <a:noFill/>
          </a:ln>
        </p:spPr>
      </p:pic>
      <p:pic>
        <p:nvPicPr>
          <p:cNvPr id="250" name="Google Shape;250;p25"/>
          <p:cNvPicPr preferRelativeResize="0"/>
          <p:nvPr/>
        </p:nvPicPr>
        <p:blipFill>
          <a:blip r:embed="rId8">
            <a:alphaModFix/>
          </a:blip>
          <a:stretch>
            <a:fillRect/>
          </a:stretch>
        </p:blipFill>
        <p:spPr>
          <a:xfrm>
            <a:off x="6904525" y="3433000"/>
            <a:ext cx="1477200" cy="51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333625" y="1422900"/>
            <a:ext cx="4330800" cy="53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b="0" lang="en" sz="1800">
                <a:latin typeface="Calibri"/>
                <a:ea typeface="Calibri"/>
                <a:cs typeface="Calibri"/>
                <a:sym typeface="Calibri"/>
              </a:rPr>
              <a:t>Focus should be more on individuals and interactions instead of processes and tools</a:t>
            </a:r>
            <a:endParaRPr b="0"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0" lang="en" sz="1800">
                <a:latin typeface="Calibri"/>
                <a:ea typeface="Calibri"/>
                <a:cs typeface="Calibri"/>
                <a:sym typeface="Calibri"/>
              </a:rPr>
              <a:t>Working software is more important that comprehensive documentation</a:t>
            </a:r>
            <a:endParaRPr b="0"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0" lang="en" sz="1800">
                <a:latin typeface="Calibri"/>
                <a:ea typeface="Calibri"/>
                <a:cs typeface="Calibri"/>
                <a:sym typeface="Calibri"/>
              </a:rPr>
              <a:t>Customer collaboration is more vital than contract negotiation</a:t>
            </a:r>
            <a:endParaRPr b="0"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0" lang="en" sz="1800">
                <a:latin typeface="Calibri"/>
                <a:ea typeface="Calibri"/>
                <a:cs typeface="Calibri"/>
                <a:sym typeface="Calibri"/>
              </a:rPr>
              <a:t>The process should respond to change rather than follow a plan</a:t>
            </a:r>
            <a:endParaRPr b="0"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p:txBody>
      </p:sp>
      <p:pic>
        <p:nvPicPr>
          <p:cNvPr id="256" name="Google Shape;256;p26"/>
          <p:cNvPicPr preferRelativeResize="0"/>
          <p:nvPr/>
        </p:nvPicPr>
        <p:blipFill>
          <a:blip r:embed="rId3">
            <a:alphaModFix/>
          </a:blip>
          <a:stretch>
            <a:fillRect/>
          </a:stretch>
        </p:blipFill>
        <p:spPr>
          <a:xfrm>
            <a:off x="4813250" y="1261754"/>
            <a:ext cx="4330749" cy="3078221"/>
          </a:xfrm>
          <a:prstGeom prst="rect">
            <a:avLst/>
          </a:prstGeom>
          <a:noFill/>
          <a:ln>
            <a:noFill/>
          </a:ln>
        </p:spPr>
      </p:pic>
      <p:sp>
        <p:nvSpPr>
          <p:cNvPr id="257" name="Google Shape;257;p26"/>
          <p:cNvSpPr txBox="1"/>
          <p:nvPr/>
        </p:nvSpPr>
        <p:spPr>
          <a:xfrm>
            <a:off x="508200" y="547900"/>
            <a:ext cx="30492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alibri"/>
                <a:ea typeface="Calibri"/>
                <a:cs typeface="Calibri"/>
                <a:sym typeface="Calibri"/>
              </a:rPr>
              <a:t>Methodology (Agile):</a:t>
            </a:r>
            <a:endParaRPr b="1" sz="2400">
              <a:latin typeface="Calibri"/>
              <a:ea typeface="Calibri"/>
              <a:cs typeface="Calibri"/>
              <a:sym typeface="Calibri"/>
            </a:endParaRPr>
          </a:p>
        </p:txBody>
      </p:sp>
      <p:sp>
        <p:nvSpPr>
          <p:cNvPr id="258" name="Google Shape;258;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325850" y="1492675"/>
            <a:ext cx="7688700" cy="23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latin typeface="Calibri"/>
                <a:ea typeface="Calibri"/>
                <a:cs typeface="Calibri"/>
                <a:sym typeface="Calibri"/>
              </a:rPr>
              <a:t>Fisher-Yates algorithm is both elegant in its design and efficient at run-time.  Although it looks stunningly simple, this algorithm is unbiased, uses constant memory as it does in-place shuffling, and has optimal linear time efficiency</a:t>
            </a:r>
            <a:endParaRPr b="0" sz="1800">
              <a:latin typeface="Calibri"/>
              <a:ea typeface="Calibri"/>
              <a:cs typeface="Calibri"/>
              <a:sym typeface="Calibri"/>
            </a:endParaRPr>
          </a:p>
          <a:p>
            <a:pPr indent="0" lvl="0" marL="0" rtl="0" algn="l">
              <a:spcBef>
                <a:spcPts val="0"/>
              </a:spcBef>
              <a:spcAft>
                <a:spcPts val="0"/>
              </a:spcAft>
              <a:buNone/>
            </a:pPr>
            <a:r>
              <a:t/>
            </a:r>
            <a:endParaRPr b="0" sz="1800">
              <a:latin typeface="Calibri"/>
              <a:ea typeface="Calibri"/>
              <a:cs typeface="Calibri"/>
              <a:sym typeface="Calibri"/>
            </a:endParaRPr>
          </a:p>
          <a:p>
            <a:pPr indent="0" lvl="0" marL="0" rtl="0" algn="l">
              <a:spcBef>
                <a:spcPts val="0"/>
              </a:spcBef>
              <a:spcAft>
                <a:spcPts val="0"/>
              </a:spcAft>
              <a:buNone/>
            </a:pPr>
            <a:r>
              <a:rPr b="0" lang="en" sz="1800">
                <a:latin typeface="Calibri"/>
                <a:ea typeface="Calibri"/>
                <a:cs typeface="Calibri"/>
                <a:sym typeface="Calibri"/>
              </a:rPr>
              <a:t>In </a:t>
            </a:r>
            <a:r>
              <a:rPr lang="en" sz="1800">
                <a:latin typeface="Calibri"/>
                <a:ea typeface="Calibri"/>
                <a:cs typeface="Calibri"/>
                <a:sym typeface="Calibri"/>
              </a:rPr>
              <a:t>pseudo-code</a:t>
            </a:r>
            <a:r>
              <a:rPr b="0" lang="en" sz="1800">
                <a:latin typeface="Calibri"/>
                <a:ea typeface="Calibri"/>
                <a:cs typeface="Calibri"/>
                <a:sym typeface="Calibri"/>
              </a:rPr>
              <a:t>, it is simply:</a:t>
            </a:r>
            <a:endParaRPr b="0" sz="1800">
              <a:latin typeface="Calibri"/>
              <a:ea typeface="Calibri"/>
              <a:cs typeface="Calibri"/>
              <a:sym typeface="Calibri"/>
            </a:endParaRPr>
          </a:p>
          <a:p>
            <a:pPr indent="0" lvl="0" marL="0" rtl="0" algn="l">
              <a:spcBef>
                <a:spcPts val="0"/>
              </a:spcBef>
              <a:spcAft>
                <a:spcPts val="0"/>
              </a:spcAft>
              <a:buNone/>
            </a:pPr>
            <a:r>
              <a:t/>
            </a:r>
            <a:endParaRPr b="0" sz="1800">
              <a:latin typeface="Calibri"/>
              <a:ea typeface="Calibri"/>
              <a:cs typeface="Calibri"/>
              <a:sym typeface="Calibri"/>
            </a:endParaRPr>
          </a:p>
          <a:p>
            <a:pPr indent="0" lvl="0" marL="0" rtl="0" algn="l">
              <a:spcBef>
                <a:spcPts val="0"/>
              </a:spcBef>
              <a:spcAft>
                <a:spcPts val="0"/>
              </a:spcAft>
              <a:buNone/>
            </a:pPr>
            <a:r>
              <a:rPr b="0" lang="en" sz="1800">
                <a:latin typeface="Calibri"/>
                <a:ea typeface="Calibri"/>
                <a:cs typeface="Calibri"/>
                <a:sym typeface="Calibri"/>
              </a:rPr>
              <a:t>To shuffle an array a of n elements (indices 0..n-1):</a:t>
            </a:r>
            <a:endParaRPr b="0" sz="1800">
              <a:latin typeface="Calibri"/>
              <a:ea typeface="Calibri"/>
              <a:cs typeface="Calibri"/>
              <a:sym typeface="Calibri"/>
            </a:endParaRPr>
          </a:p>
          <a:p>
            <a:pPr indent="0" lvl="0" marL="0" rtl="0" algn="l">
              <a:spcBef>
                <a:spcPts val="0"/>
              </a:spcBef>
              <a:spcAft>
                <a:spcPts val="0"/>
              </a:spcAft>
              <a:buNone/>
            </a:pPr>
            <a:r>
              <a:rPr b="0" lang="en" sz="1800">
                <a:latin typeface="Calibri"/>
                <a:ea typeface="Calibri"/>
                <a:cs typeface="Calibri"/>
                <a:sym typeface="Calibri"/>
              </a:rPr>
              <a:t>for i from n−1 downto 1 do</a:t>
            </a:r>
            <a:endParaRPr b="0" sz="1800">
              <a:latin typeface="Calibri"/>
              <a:ea typeface="Calibri"/>
              <a:cs typeface="Calibri"/>
              <a:sym typeface="Calibri"/>
            </a:endParaRPr>
          </a:p>
          <a:p>
            <a:pPr indent="0" lvl="0" marL="0" rtl="0" algn="l">
              <a:spcBef>
                <a:spcPts val="0"/>
              </a:spcBef>
              <a:spcAft>
                <a:spcPts val="0"/>
              </a:spcAft>
              <a:buNone/>
            </a:pPr>
            <a:r>
              <a:rPr b="0" lang="en" sz="1800">
                <a:latin typeface="Calibri"/>
                <a:ea typeface="Calibri"/>
                <a:cs typeface="Calibri"/>
                <a:sym typeface="Calibri"/>
              </a:rPr>
              <a:t>j ← random integer such that 0 ≤ j ≤ i</a:t>
            </a:r>
            <a:endParaRPr b="0" sz="1800">
              <a:latin typeface="Calibri"/>
              <a:ea typeface="Calibri"/>
              <a:cs typeface="Calibri"/>
              <a:sym typeface="Calibri"/>
            </a:endParaRPr>
          </a:p>
          <a:p>
            <a:pPr indent="0" lvl="0" marL="0" rtl="0" algn="l">
              <a:spcBef>
                <a:spcPts val="0"/>
              </a:spcBef>
              <a:spcAft>
                <a:spcPts val="0"/>
              </a:spcAft>
              <a:buNone/>
            </a:pPr>
            <a:r>
              <a:rPr b="0" lang="en" sz="1800">
                <a:latin typeface="Calibri"/>
                <a:ea typeface="Calibri"/>
                <a:cs typeface="Calibri"/>
                <a:sym typeface="Calibri"/>
              </a:rPr>
              <a:t>exchange a[j] and a[i]</a:t>
            </a:r>
            <a:endParaRPr b="0" sz="1800">
              <a:latin typeface="Calibri"/>
              <a:ea typeface="Calibri"/>
              <a:cs typeface="Calibri"/>
              <a:sym typeface="Calibri"/>
            </a:endParaRPr>
          </a:p>
        </p:txBody>
      </p:sp>
      <p:sp>
        <p:nvSpPr>
          <p:cNvPr id="264" name="Google Shape;264;p27"/>
          <p:cNvSpPr txBox="1"/>
          <p:nvPr/>
        </p:nvSpPr>
        <p:spPr>
          <a:xfrm>
            <a:off x="325850" y="497325"/>
            <a:ext cx="5711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alibri"/>
                <a:ea typeface="Calibri"/>
                <a:cs typeface="Calibri"/>
                <a:sym typeface="Calibri"/>
              </a:rPr>
              <a:t>Algorithm  (Fisher–Yates shuffle):</a:t>
            </a:r>
            <a:endParaRPr b="1" sz="2400">
              <a:latin typeface="Calibri"/>
              <a:ea typeface="Calibri"/>
              <a:cs typeface="Calibri"/>
              <a:sym typeface="Calibri"/>
            </a:endParaRPr>
          </a:p>
        </p:txBody>
      </p:sp>
      <p:sp>
        <p:nvSpPr>
          <p:cNvPr id="265" name="Google Shape;265;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8"/>
          <p:cNvSpPr txBox="1"/>
          <p:nvPr>
            <p:ph type="title"/>
          </p:nvPr>
        </p:nvSpPr>
        <p:spPr>
          <a:xfrm>
            <a:off x="727800" y="5312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latin typeface="Calibri"/>
                <a:ea typeface="Calibri"/>
                <a:cs typeface="Calibri"/>
                <a:sym typeface="Calibri"/>
              </a:rPr>
              <a:t>Requirements</a:t>
            </a:r>
            <a:endParaRPr sz="2400">
              <a:latin typeface="Calibri"/>
              <a:ea typeface="Calibri"/>
              <a:cs typeface="Calibri"/>
              <a:sym typeface="Calibri"/>
            </a:endParaRPr>
          </a:p>
          <a:p>
            <a:pPr indent="0" lvl="0" marL="0" rtl="0" algn="l">
              <a:spcBef>
                <a:spcPts val="0"/>
              </a:spcBef>
              <a:spcAft>
                <a:spcPts val="0"/>
              </a:spcAft>
              <a:buNone/>
            </a:pPr>
            <a:r>
              <a:t/>
            </a:r>
            <a:endParaRPr/>
          </a:p>
        </p:txBody>
      </p:sp>
      <p:sp>
        <p:nvSpPr>
          <p:cNvPr id="271" name="Google Shape;271;p28"/>
          <p:cNvSpPr txBox="1"/>
          <p:nvPr/>
        </p:nvSpPr>
        <p:spPr>
          <a:xfrm>
            <a:off x="7056650" y="4714875"/>
            <a:ext cx="1622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2" name="Google Shape;272;p28"/>
          <p:cNvGraphicFramePr/>
          <p:nvPr/>
        </p:nvGraphicFramePr>
        <p:xfrm>
          <a:off x="952500" y="1495300"/>
          <a:ext cx="3000000" cy="3000000"/>
        </p:xfrm>
        <a:graphic>
          <a:graphicData uri="http://schemas.openxmlformats.org/drawingml/2006/table">
            <a:tbl>
              <a:tblPr>
                <a:noFill/>
                <a:tableStyleId>{0B5A1961-F986-43C9-8307-47066BA90D8A}</a:tableStyleId>
              </a:tblPr>
              <a:tblGrid>
                <a:gridCol w="2413000"/>
                <a:gridCol w="2413000"/>
                <a:gridCol w="2413000"/>
              </a:tblGrid>
              <a:tr h="829425">
                <a:tc>
                  <a:txBody>
                    <a:bodyPr>
                      <a:noAutofit/>
                    </a:bodyPr>
                    <a:lstStyle/>
                    <a:p>
                      <a:pPr indent="0" lvl="0" marL="0" rtl="0" algn="l">
                        <a:spcBef>
                          <a:spcPts val="0"/>
                        </a:spcBef>
                        <a:spcAft>
                          <a:spcPts val="0"/>
                        </a:spcAft>
                        <a:buNone/>
                      </a:pPr>
                      <a:r>
                        <a:rPr b="1" lang="en" sz="1800">
                          <a:latin typeface="Calibri"/>
                          <a:ea typeface="Calibri"/>
                          <a:cs typeface="Calibri"/>
                          <a:sym typeface="Calibri"/>
                        </a:rPr>
                        <a:t>Requirements</a:t>
                      </a:r>
                      <a:endParaRPr b="1"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b="1" lang="en" sz="1800">
                          <a:latin typeface="Calibri"/>
                          <a:ea typeface="Calibri"/>
                          <a:cs typeface="Calibri"/>
                          <a:sym typeface="Calibri"/>
                        </a:rPr>
                        <a:t>Instructor</a:t>
                      </a:r>
                      <a:endParaRPr b="1"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b="1" lang="en" sz="1800">
                          <a:latin typeface="Calibri"/>
                          <a:ea typeface="Calibri"/>
                          <a:cs typeface="Calibri"/>
                          <a:sym typeface="Calibri"/>
                        </a:rPr>
                        <a:t>Student</a:t>
                      </a:r>
                      <a:endParaRPr b="1" sz="1800">
                        <a:latin typeface="Calibri"/>
                        <a:ea typeface="Calibri"/>
                        <a:cs typeface="Calibri"/>
                        <a:sym typeface="Calibri"/>
                      </a:endParaRPr>
                    </a:p>
                  </a:txBody>
                  <a:tcPr marT="91425" marB="91425" marR="91425" marL="91425"/>
                </a:tc>
              </a:tr>
              <a:tr h="829425">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login</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tc>
              </a:tr>
              <a:tr h="829425">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Register</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tc>
              </a:tr>
              <a:tr h="829425">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Logout</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 sz="1800">
                          <a:latin typeface="Calibri"/>
                          <a:ea typeface="Calibri"/>
                          <a:cs typeface="Calibri"/>
                          <a:sym typeface="Calibri"/>
                        </a:rPr>
                        <a:t>   </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tc>
              </a:tr>
            </a:tbl>
          </a:graphicData>
        </a:graphic>
      </p:graphicFrame>
      <p:pic>
        <p:nvPicPr>
          <p:cNvPr id="273" name="Google Shape;273;p28"/>
          <p:cNvPicPr preferRelativeResize="0"/>
          <p:nvPr/>
        </p:nvPicPr>
        <p:blipFill>
          <a:blip r:embed="rId3">
            <a:alphaModFix/>
          </a:blip>
          <a:stretch>
            <a:fillRect/>
          </a:stretch>
        </p:blipFill>
        <p:spPr>
          <a:xfrm>
            <a:off x="3697075" y="2435450"/>
            <a:ext cx="330614" cy="322550"/>
          </a:xfrm>
          <a:prstGeom prst="rect">
            <a:avLst/>
          </a:prstGeom>
          <a:noFill/>
          <a:ln>
            <a:noFill/>
          </a:ln>
        </p:spPr>
      </p:pic>
      <p:pic>
        <p:nvPicPr>
          <p:cNvPr id="274" name="Google Shape;274;p28"/>
          <p:cNvPicPr preferRelativeResize="0"/>
          <p:nvPr/>
        </p:nvPicPr>
        <p:blipFill>
          <a:blip r:embed="rId4">
            <a:alphaModFix/>
          </a:blip>
          <a:stretch>
            <a:fillRect/>
          </a:stretch>
        </p:blipFill>
        <p:spPr>
          <a:xfrm>
            <a:off x="3697075" y="3315425"/>
            <a:ext cx="330614" cy="322550"/>
          </a:xfrm>
          <a:prstGeom prst="rect">
            <a:avLst/>
          </a:prstGeom>
          <a:noFill/>
          <a:ln>
            <a:noFill/>
          </a:ln>
        </p:spPr>
      </p:pic>
      <p:pic>
        <p:nvPicPr>
          <p:cNvPr id="275" name="Google Shape;275;p28"/>
          <p:cNvPicPr preferRelativeResize="0"/>
          <p:nvPr/>
        </p:nvPicPr>
        <p:blipFill>
          <a:blip r:embed="rId3">
            <a:alphaModFix/>
          </a:blip>
          <a:stretch>
            <a:fillRect/>
          </a:stretch>
        </p:blipFill>
        <p:spPr>
          <a:xfrm>
            <a:off x="3697075" y="4195400"/>
            <a:ext cx="330614" cy="322550"/>
          </a:xfrm>
          <a:prstGeom prst="rect">
            <a:avLst/>
          </a:prstGeom>
          <a:noFill/>
          <a:ln>
            <a:noFill/>
          </a:ln>
        </p:spPr>
      </p:pic>
      <p:pic>
        <p:nvPicPr>
          <p:cNvPr id="276" name="Google Shape;276;p28"/>
          <p:cNvPicPr preferRelativeResize="0"/>
          <p:nvPr/>
        </p:nvPicPr>
        <p:blipFill>
          <a:blip r:embed="rId3">
            <a:alphaModFix/>
          </a:blip>
          <a:stretch>
            <a:fillRect/>
          </a:stretch>
        </p:blipFill>
        <p:spPr>
          <a:xfrm>
            <a:off x="6146025" y="2410475"/>
            <a:ext cx="330614" cy="322550"/>
          </a:xfrm>
          <a:prstGeom prst="rect">
            <a:avLst/>
          </a:prstGeom>
          <a:noFill/>
          <a:ln>
            <a:noFill/>
          </a:ln>
        </p:spPr>
      </p:pic>
      <p:pic>
        <p:nvPicPr>
          <p:cNvPr id="277" name="Google Shape;277;p28"/>
          <p:cNvPicPr preferRelativeResize="0"/>
          <p:nvPr/>
        </p:nvPicPr>
        <p:blipFill>
          <a:blip r:embed="rId3">
            <a:alphaModFix/>
          </a:blip>
          <a:stretch>
            <a:fillRect/>
          </a:stretch>
        </p:blipFill>
        <p:spPr>
          <a:xfrm>
            <a:off x="6146025" y="3252000"/>
            <a:ext cx="330614" cy="322550"/>
          </a:xfrm>
          <a:prstGeom prst="rect">
            <a:avLst/>
          </a:prstGeom>
          <a:noFill/>
          <a:ln>
            <a:noFill/>
          </a:ln>
        </p:spPr>
      </p:pic>
      <p:pic>
        <p:nvPicPr>
          <p:cNvPr id="278" name="Google Shape;278;p28"/>
          <p:cNvPicPr preferRelativeResize="0"/>
          <p:nvPr/>
        </p:nvPicPr>
        <p:blipFill>
          <a:blip r:embed="rId3">
            <a:alphaModFix/>
          </a:blip>
          <a:stretch>
            <a:fillRect/>
          </a:stretch>
        </p:blipFill>
        <p:spPr>
          <a:xfrm>
            <a:off x="6197850" y="4195400"/>
            <a:ext cx="330614" cy="322550"/>
          </a:xfrm>
          <a:prstGeom prst="rect">
            <a:avLst/>
          </a:prstGeom>
          <a:noFill/>
          <a:ln>
            <a:noFill/>
          </a:ln>
        </p:spPr>
      </p:pic>
      <p:sp>
        <p:nvSpPr>
          <p:cNvPr id="279" name="Google Shape;279;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9"/>
          <p:cNvSpPr txBox="1"/>
          <p:nvPr>
            <p:ph type="title"/>
          </p:nvPr>
        </p:nvSpPr>
        <p:spPr>
          <a:xfrm>
            <a:off x="675975" y="4923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Instructor Requirements:</a:t>
            </a:r>
            <a:endParaRPr sz="2400">
              <a:latin typeface="Calibri"/>
              <a:ea typeface="Calibri"/>
              <a:cs typeface="Calibri"/>
              <a:sym typeface="Calibri"/>
            </a:endParaRPr>
          </a:p>
        </p:txBody>
      </p:sp>
      <p:sp>
        <p:nvSpPr>
          <p:cNvPr id="285" name="Google Shape;285;p29"/>
          <p:cNvSpPr txBox="1"/>
          <p:nvPr/>
        </p:nvSpPr>
        <p:spPr>
          <a:xfrm>
            <a:off x="7056650" y="4714875"/>
            <a:ext cx="1622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86" name="Google Shape;286;p29"/>
          <p:cNvGraphicFramePr/>
          <p:nvPr/>
        </p:nvGraphicFramePr>
        <p:xfrm>
          <a:off x="900675" y="1416825"/>
          <a:ext cx="3000000" cy="3000000"/>
        </p:xfrm>
        <a:graphic>
          <a:graphicData uri="http://schemas.openxmlformats.org/drawingml/2006/table">
            <a:tbl>
              <a:tblPr>
                <a:noFill/>
                <a:tableStyleId>{0B5A1961-F986-43C9-8307-47066BA90D8A}</a:tableStyleId>
              </a:tblPr>
              <a:tblGrid>
                <a:gridCol w="3619500"/>
                <a:gridCol w="3619500"/>
              </a:tblGrid>
              <a:tr h="606050">
                <a:tc>
                  <a:txBody>
                    <a:bodyPr>
                      <a:noAutofit/>
                    </a:bodyPr>
                    <a:lstStyle/>
                    <a:p>
                      <a:pPr indent="0" lvl="0" marL="0" rtl="0" algn="l">
                        <a:spcBef>
                          <a:spcPts val="0"/>
                        </a:spcBef>
                        <a:spcAft>
                          <a:spcPts val="0"/>
                        </a:spcAft>
                        <a:buNone/>
                      </a:pPr>
                      <a:r>
                        <a:rPr b="1" lang="en" sz="1800">
                          <a:latin typeface="Calibri"/>
                          <a:ea typeface="Calibri"/>
                          <a:cs typeface="Calibri"/>
                          <a:sym typeface="Calibri"/>
                        </a:rPr>
                        <a:t>Requirements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b="1" lang="en" sz="1800">
                          <a:latin typeface="Calibri"/>
                          <a:ea typeface="Calibri"/>
                          <a:cs typeface="Calibri"/>
                          <a:sym typeface="Calibri"/>
                        </a:rPr>
                        <a:t>Instructor</a:t>
                      </a:r>
                      <a:endParaRPr b="1" sz="1800">
                        <a:latin typeface="Calibri"/>
                        <a:ea typeface="Calibri"/>
                        <a:cs typeface="Calibri"/>
                        <a:sym typeface="Calibri"/>
                      </a:endParaRPr>
                    </a:p>
                  </a:txBody>
                  <a:tcPr marT="91425" marB="91425" marR="91425" marL="91425"/>
                </a:tc>
              </a:tr>
              <a:tr h="60605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Create Courses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tc>
              </a:tr>
              <a:tr h="60605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View Courses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tc>
              </a:tr>
              <a:tr h="60605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delete Courses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tc>
              </a:tr>
              <a:tr h="60605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Edit the course details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tc>
              </a:tr>
            </a:tbl>
          </a:graphicData>
        </a:graphic>
      </p:graphicFrame>
      <p:pic>
        <p:nvPicPr>
          <p:cNvPr id="287" name="Google Shape;287;p29"/>
          <p:cNvPicPr preferRelativeResize="0"/>
          <p:nvPr/>
        </p:nvPicPr>
        <p:blipFill>
          <a:blip r:embed="rId3">
            <a:alphaModFix/>
          </a:blip>
          <a:stretch>
            <a:fillRect/>
          </a:stretch>
        </p:blipFill>
        <p:spPr>
          <a:xfrm>
            <a:off x="4862100" y="2234000"/>
            <a:ext cx="268446" cy="261900"/>
          </a:xfrm>
          <a:prstGeom prst="rect">
            <a:avLst/>
          </a:prstGeom>
          <a:noFill/>
          <a:ln>
            <a:noFill/>
          </a:ln>
        </p:spPr>
      </p:pic>
      <p:pic>
        <p:nvPicPr>
          <p:cNvPr id="288" name="Google Shape;288;p29"/>
          <p:cNvPicPr preferRelativeResize="0"/>
          <p:nvPr/>
        </p:nvPicPr>
        <p:blipFill>
          <a:blip r:embed="rId3">
            <a:alphaModFix/>
          </a:blip>
          <a:stretch>
            <a:fillRect/>
          </a:stretch>
        </p:blipFill>
        <p:spPr>
          <a:xfrm>
            <a:off x="4862100" y="2826900"/>
            <a:ext cx="268446" cy="261900"/>
          </a:xfrm>
          <a:prstGeom prst="rect">
            <a:avLst/>
          </a:prstGeom>
          <a:noFill/>
          <a:ln>
            <a:noFill/>
          </a:ln>
        </p:spPr>
      </p:pic>
      <p:pic>
        <p:nvPicPr>
          <p:cNvPr id="289" name="Google Shape;289;p29"/>
          <p:cNvPicPr preferRelativeResize="0"/>
          <p:nvPr/>
        </p:nvPicPr>
        <p:blipFill>
          <a:blip r:embed="rId3">
            <a:alphaModFix/>
          </a:blip>
          <a:stretch>
            <a:fillRect/>
          </a:stretch>
        </p:blipFill>
        <p:spPr>
          <a:xfrm>
            <a:off x="4862100" y="3419800"/>
            <a:ext cx="268446" cy="261900"/>
          </a:xfrm>
          <a:prstGeom prst="rect">
            <a:avLst/>
          </a:prstGeom>
          <a:noFill/>
          <a:ln>
            <a:noFill/>
          </a:ln>
        </p:spPr>
      </p:pic>
      <p:pic>
        <p:nvPicPr>
          <p:cNvPr id="290" name="Google Shape;290;p29"/>
          <p:cNvPicPr preferRelativeResize="0"/>
          <p:nvPr/>
        </p:nvPicPr>
        <p:blipFill>
          <a:blip r:embed="rId3">
            <a:alphaModFix/>
          </a:blip>
          <a:stretch>
            <a:fillRect/>
          </a:stretch>
        </p:blipFill>
        <p:spPr>
          <a:xfrm>
            <a:off x="4862100" y="4012700"/>
            <a:ext cx="268446" cy="261900"/>
          </a:xfrm>
          <a:prstGeom prst="rect">
            <a:avLst/>
          </a:prstGeom>
          <a:noFill/>
          <a:ln>
            <a:noFill/>
          </a:ln>
        </p:spPr>
      </p:pic>
      <p:sp>
        <p:nvSpPr>
          <p:cNvPr id="291" name="Google Shape;291;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0"/>
          <p:cNvSpPr txBox="1"/>
          <p:nvPr>
            <p:ph type="title"/>
          </p:nvPr>
        </p:nvSpPr>
        <p:spPr>
          <a:xfrm>
            <a:off x="727800" y="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97" name="Google Shape;297;p30"/>
          <p:cNvSpPr txBox="1"/>
          <p:nvPr/>
        </p:nvSpPr>
        <p:spPr>
          <a:xfrm>
            <a:off x="7056650" y="4714875"/>
            <a:ext cx="1622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8" name="Google Shape;298;p30"/>
          <p:cNvGraphicFramePr/>
          <p:nvPr/>
        </p:nvGraphicFramePr>
        <p:xfrm>
          <a:off x="952500" y="1515588"/>
          <a:ext cx="3000000" cy="3000000"/>
        </p:xfrm>
        <a:graphic>
          <a:graphicData uri="http://schemas.openxmlformats.org/drawingml/2006/table">
            <a:tbl>
              <a:tblPr>
                <a:noFill/>
                <a:tableStyleId>{0B5A1961-F986-43C9-8307-47066BA90D8A}</a:tableStyleId>
              </a:tblPr>
              <a:tblGrid>
                <a:gridCol w="3619500"/>
                <a:gridCol w="3619500"/>
              </a:tblGrid>
              <a:tr h="62640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add the Students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2640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View the students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2640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Edit the Students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2640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delete the Students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2640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Upload new codeword set</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pic>
        <p:nvPicPr>
          <p:cNvPr id="299" name="Google Shape;299;p30"/>
          <p:cNvPicPr preferRelativeResize="0"/>
          <p:nvPr/>
        </p:nvPicPr>
        <p:blipFill>
          <a:blip r:embed="rId3">
            <a:alphaModFix/>
          </a:blip>
          <a:stretch>
            <a:fillRect/>
          </a:stretch>
        </p:blipFill>
        <p:spPr>
          <a:xfrm>
            <a:off x="4986025" y="1720125"/>
            <a:ext cx="268446" cy="261900"/>
          </a:xfrm>
          <a:prstGeom prst="rect">
            <a:avLst/>
          </a:prstGeom>
          <a:noFill/>
          <a:ln>
            <a:noFill/>
          </a:ln>
        </p:spPr>
      </p:pic>
      <p:pic>
        <p:nvPicPr>
          <p:cNvPr id="300" name="Google Shape;300;p30"/>
          <p:cNvPicPr preferRelativeResize="0"/>
          <p:nvPr/>
        </p:nvPicPr>
        <p:blipFill>
          <a:blip r:embed="rId3">
            <a:alphaModFix/>
          </a:blip>
          <a:stretch>
            <a:fillRect/>
          </a:stretch>
        </p:blipFill>
        <p:spPr>
          <a:xfrm>
            <a:off x="4986025" y="2365250"/>
            <a:ext cx="268446" cy="261900"/>
          </a:xfrm>
          <a:prstGeom prst="rect">
            <a:avLst/>
          </a:prstGeom>
          <a:noFill/>
          <a:ln>
            <a:noFill/>
          </a:ln>
        </p:spPr>
      </p:pic>
      <p:pic>
        <p:nvPicPr>
          <p:cNvPr id="301" name="Google Shape;301;p30"/>
          <p:cNvPicPr preferRelativeResize="0"/>
          <p:nvPr/>
        </p:nvPicPr>
        <p:blipFill>
          <a:blip r:embed="rId3">
            <a:alphaModFix/>
          </a:blip>
          <a:stretch>
            <a:fillRect/>
          </a:stretch>
        </p:blipFill>
        <p:spPr>
          <a:xfrm>
            <a:off x="4986025" y="2958275"/>
            <a:ext cx="268446" cy="261900"/>
          </a:xfrm>
          <a:prstGeom prst="rect">
            <a:avLst/>
          </a:prstGeom>
          <a:noFill/>
          <a:ln>
            <a:noFill/>
          </a:ln>
        </p:spPr>
      </p:pic>
      <p:pic>
        <p:nvPicPr>
          <p:cNvPr id="302" name="Google Shape;302;p30"/>
          <p:cNvPicPr preferRelativeResize="0"/>
          <p:nvPr/>
        </p:nvPicPr>
        <p:blipFill>
          <a:blip r:embed="rId3">
            <a:alphaModFix/>
          </a:blip>
          <a:stretch>
            <a:fillRect/>
          </a:stretch>
        </p:blipFill>
        <p:spPr>
          <a:xfrm>
            <a:off x="4986025" y="3551300"/>
            <a:ext cx="268446" cy="261900"/>
          </a:xfrm>
          <a:prstGeom prst="rect">
            <a:avLst/>
          </a:prstGeom>
          <a:noFill/>
          <a:ln>
            <a:noFill/>
          </a:ln>
        </p:spPr>
      </p:pic>
      <p:pic>
        <p:nvPicPr>
          <p:cNvPr id="303" name="Google Shape;303;p30"/>
          <p:cNvPicPr preferRelativeResize="0"/>
          <p:nvPr/>
        </p:nvPicPr>
        <p:blipFill>
          <a:blip r:embed="rId3">
            <a:alphaModFix/>
          </a:blip>
          <a:stretch>
            <a:fillRect/>
          </a:stretch>
        </p:blipFill>
        <p:spPr>
          <a:xfrm>
            <a:off x="4986025" y="4144325"/>
            <a:ext cx="268446" cy="261900"/>
          </a:xfrm>
          <a:prstGeom prst="rect">
            <a:avLst/>
          </a:prstGeom>
          <a:noFill/>
          <a:ln>
            <a:noFill/>
          </a:ln>
        </p:spPr>
      </p:pic>
      <p:sp>
        <p:nvSpPr>
          <p:cNvPr id="304" name="Google Shape;304;p30"/>
          <p:cNvSpPr txBox="1"/>
          <p:nvPr/>
        </p:nvSpPr>
        <p:spPr>
          <a:xfrm>
            <a:off x="738475" y="583025"/>
            <a:ext cx="53898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Calibri"/>
                <a:ea typeface="Calibri"/>
                <a:cs typeface="Calibri"/>
                <a:sym typeface="Calibri"/>
              </a:rPr>
              <a:t>Instructor Requirements:</a:t>
            </a:r>
            <a:endParaRPr b="1" sz="2400">
              <a:solidFill>
                <a:schemeClr val="dk2"/>
              </a:solidFill>
              <a:latin typeface="Calibri"/>
              <a:ea typeface="Calibri"/>
              <a:cs typeface="Calibri"/>
              <a:sym typeface="Calibri"/>
            </a:endParaRPr>
          </a:p>
        </p:txBody>
      </p:sp>
      <p:sp>
        <p:nvSpPr>
          <p:cNvPr id="305" name="Google Shape;305;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1"/>
          <p:cNvSpPr txBox="1"/>
          <p:nvPr>
            <p:ph type="title"/>
          </p:nvPr>
        </p:nvSpPr>
        <p:spPr>
          <a:xfrm>
            <a:off x="727800" y="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11" name="Google Shape;311;p31"/>
          <p:cNvSpPr txBox="1"/>
          <p:nvPr/>
        </p:nvSpPr>
        <p:spPr>
          <a:xfrm>
            <a:off x="7056650" y="4714875"/>
            <a:ext cx="1622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31"/>
          <p:cNvPicPr preferRelativeResize="0"/>
          <p:nvPr/>
        </p:nvPicPr>
        <p:blipFill>
          <a:blip r:embed="rId3">
            <a:alphaModFix/>
          </a:blip>
          <a:stretch>
            <a:fillRect/>
          </a:stretch>
        </p:blipFill>
        <p:spPr>
          <a:xfrm>
            <a:off x="5557000" y="2047950"/>
            <a:ext cx="268446" cy="261900"/>
          </a:xfrm>
          <a:prstGeom prst="rect">
            <a:avLst/>
          </a:prstGeom>
          <a:noFill/>
          <a:ln>
            <a:noFill/>
          </a:ln>
        </p:spPr>
      </p:pic>
      <p:pic>
        <p:nvPicPr>
          <p:cNvPr id="313" name="Google Shape;313;p31"/>
          <p:cNvPicPr preferRelativeResize="0"/>
          <p:nvPr/>
        </p:nvPicPr>
        <p:blipFill>
          <a:blip r:embed="rId3">
            <a:alphaModFix/>
          </a:blip>
          <a:stretch>
            <a:fillRect/>
          </a:stretch>
        </p:blipFill>
        <p:spPr>
          <a:xfrm>
            <a:off x="5557000" y="2664600"/>
            <a:ext cx="268446" cy="261900"/>
          </a:xfrm>
          <a:prstGeom prst="rect">
            <a:avLst/>
          </a:prstGeom>
          <a:noFill/>
          <a:ln>
            <a:noFill/>
          </a:ln>
        </p:spPr>
      </p:pic>
      <p:pic>
        <p:nvPicPr>
          <p:cNvPr id="314" name="Google Shape;314;p31"/>
          <p:cNvPicPr preferRelativeResize="0"/>
          <p:nvPr/>
        </p:nvPicPr>
        <p:blipFill>
          <a:blip r:embed="rId3">
            <a:alphaModFix/>
          </a:blip>
          <a:stretch>
            <a:fillRect/>
          </a:stretch>
        </p:blipFill>
        <p:spPr>
          <a:xfrm>
            <a:off x="5478350" y="3266452"/>
            <a:ext cx="268446" cy="261898"/>
          </a:xfrm>
          <a:prstGeom prst="rect">
            <a:avLst/>
          </a:prstGeom>
          <a:noFill/>
          <a:ln>
            <a:noFill/>
          </a:ln>
        </p:spPr>
      </p:pic>
      <p:pic>
        <p:nvPicPr>
          <p:cNvPr id="315" name="Google Shape;315;p31"/>
          <p:cNvPicPr preferRelativeResize="0"/>
          <p:nvPr/>
        </p:nvPicPr>
        <p:blipFill>
          <a:blip r:embed="rId3">
            <a:alphaModFix/>
          </a:blip>
          <a:stretch>
            <a:fillRect/>
          </a:stretch>
        </p:blipFill>
        <p:spPr>
          <a:xfrm>
            <a:off x="5478350" y="3822600"/>
            <a:ext cx="268446" cy="261900"/>
          </a:xfrm>
          <a:prstGeom prst="rect">
            <a:avLst/>
          </a:prstGeom>
          <a:noFill/>
          <a:ln>
            <a:noFill/>
          </a:ln>
        </p:spPr>
      </p:pic>
      <p:graphicFrame>
        <p:nvGraphicFramePr>
          <p:cNvPr id="316" name="Google Shape;316;p31"/>
          <p:cNvGraphicFramePr/>
          <p:nvPr/>
        </p:nvGraphicFramePr>
        <p:xfrm>
          <a:off x="727800" y="1822450"/>
          <a:ext cx="3000000" cy="3000000"/>
        </p:xfrm>
        <a:graphic>
          <a:graphicData uri="http://schemas.openxmlformats.org/drawingml/2006/table">
            <a:tbl>
              <a:tblPr>
                <a:noFill/>
                <a:tableStyleId>{0B5A1961-F986-43C9-8307-47066BA90D8A}</a:tableStyleId>
              </a:tblPr>
              <a:tblGrid>
                <a:gridCol w="3645425"/>
                <a:gridCol w="3593575"/>
              </a:tblGrid>
              <a:tr h="61185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view the codeword set that was uploaded</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1185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edit the codewords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1185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delete the codewords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11850">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add the new codewords if necessary</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
        <p:nvSpPr>
          <p:cNvPr id="317" name="Google Shape;317;p31"/>
          <p:cNvSpPr txBox="1"/>
          <p:nvPr/>
        </p:nvSpPr>
        <p:spPr>
          <a:xfrm>
            <a:off x="727800" y="535200"/>
            <a:ext cx="61971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Calibri"/>
                <a:ea typeface="Calibri"/>
                <a:cs typeface="Calibri"/>
                <a:sym typeface="Calibri"/>
              </a:rPr>
              <a:t>Instructor Requirements:</a:t>
            </a:r>
            <a:endParaRPr b="1" sz="2400">
              <a:solidFill>
                <a:schemeClr val="dk2"/>
              </a:solidFill>
              <a:latin typeface="Calibri"/>
              <a:ea typeface="Calibri"/>
              <a:cs typeface="Calibri"/>
              <a:sym typeface="Calibri"/>
            </a:endParaRPr>
          </a:p>
        </p:txBody>
      </p:sp>
      <p:sp>
        <p:nvSpPr>
          <p:cNvPr id="318" name="Google Shape;318;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2"/>
          <p:cNvSpPr txBox="1"/>
          <p:nvPr>
            <p:ph type="title"/>
          </p:nvPr>
        </p:nvSpPr>
        <p:spPr>
          <a:xfrm>
            <a:off x="727800" y="5571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latin typeface="Calibri"/>
                <a:ea typeface="Calibri"/>
                <a:cs typeface="Calibri"/>
                <a:sym typeface="Calibri"/>
              </a:rPr>
              <a:t>Student </a:t>
            </a:r>
            <a:r>
              <a:rPr lang="en" sz="2400">
                <a:latin typeface="Calibri"/>
                <a:ea typeface="Calibri"/>
                <a:cs typeface="Calibri"/>
                <a:sym typeface="Calibri"/>
              </a:rPr>
              <a:t>Requirements:</a:t>
            </a:r>
            <a:endParaRPr sz="2400">
              <a:latin typeface="Calibri"/>
              <a:ea typeface="Calibri"/>
              <a:cs typeface="Calibri"/>
              <a:sym typeface="Calibri"/>
            </a:endParaRPr>
          </a:p>
          <a:p>
            <a:pPr indent="0" lvl="0" marL="0" rtl="0" algn="l">
              <a:spcBef>
                <a:spcPts val="0"/>
              </a:spcBef>
              <a:spcAft>
                <a:spcPts val="0"/>
              </a:spcAft>
              <a:buNone/>
            </a:pPr>
            <a:r>
              <a:t/>
            </a:r>
            <a:endParaRPr/>
          </a:p>
        </p:txBody>
      </p:sp>
      <p:sp>
        <p:nvSpPr>
          <p:cNvPr id="324" name="Google Shape;324;p32"/>
          <p:cNvSpPr txBox="1"/>
          <p:nvPr/>
        </p:nvSpPr>
        <p:spPr>
          <a:xfrm>
            <a:off x="7056650" y="4714875"/>
            <a:ext cx="1622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5" name="Google Shape;325;p32"/>
          <p:cNvGraphicFramePr/>
          <p:nvPr/>
        </p:nvGraphicFramePr>
        <p:xfrm>
          <a:off x="952500" y="1622250"/>
          <a:ext cx="3000000" cy="3000000"/>
        </p:xfrm>
        <a:graphic>
          <a:graphicData uri="http://schemas.openxmlformats.org/drawingml/2006/table">
            <a:tbl>
              <a:tblPr>
                <a:noFill/>
                <a:tableStyleId>{0B5A1961-F986-43C9-8307-47066BA90D8A}</a:tableStyleId>
              </a:tblPr>
              <a:tblGrid>
                <a:gridCol w="3619500"/>
                <a:gridCol w="3619500"/>
              </a:tblGrid>
              <a:tr h="728025">
                <a:tc>
                  <a:txBody>
                    <a:bodyPr>
                      <a:noAutofit/>
                    </a:bodyPr>
                    <a:lstStyle/>
                    <a:p>
                      <a:pPr indent="0" lvl="0" marL="0" rtl="0" algn="l">
                        <a:spcBef>
                          <a:spcPts val="0"/>
                        </a:spcBef>
                        <a:spcAft>
                          <a:spcPts val="0"/>
                        </a:spcAft>
                        <a:buNone/>
                      </a:pPr>
                      <a:r>
                        <a:rPr b="1" lang="en" sz="1800">
                          <a:latin typeface="Calibri"/>
                          <a:ea typeface="Calibri"/>
                          <a:cs typeface="Calibri"/>
                          <a:sym typeface="Calibri"/>
                        </a:rPr>
                        <a:t>Requirements</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b="1" lang="en" sz="1800">
                          <a:latin typeface="Calibri"/>
                          <a:ea typeface="Calibri"/>
                          <a:cs typeface="Calibri"/>
                          <a:sym typeface="Calibri"/>
                        </a:rPr>
                        <a:t>Student</a:t>
                      </a:r>
                      <a:endParaRPr sz="1800">
                        <a:latin typeface="Calibri"/>
                        <a:ea typeface="Calibri"/>
                        <a:cs typeface="Calibri"/>
                        <a:sym typeface="Calibri"/>
                      </a:endParaRPr>
                    </a:p>
                  </a:txBody>
                  <a:tcPr marT="91425" marB="91425" marR="91425" marL="91425"/>
                </a:tc>
              </a:tr>
              <a:tr h="728025">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view the courses that they have enrolled</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rPr lang="en" sz="1800">
                          <a:latin typeface="Calibri"/>
                          <a:ea typeface="Calibri"/>
                          <a:cs typeface="Calibri"/>
                          <a:sym typeface="Calibri"/>
                        </a:rPr>
                        <a:t>  </a:t>
                      </a:r>
                      <a:endParaRPr sz="1800">
                        <a:latin typeface="Calibri"/>
                        <a:ea typeface="Calibri"/>
                        <a:cs typeface="Calibri"/>
                        <a:sym typeface="Calibri"/>
                      </a:endParaRPr>
                    </a:p>
                  </a:txBody>
                  <a:tcPr marT="91425" marB="91425" marR="91425" marL="91425"/>
                </a:tc>
              </a:tr>
              <a:tr h="728025">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view the codeword corresponding to their course</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tc>
              </a:tr>
              <a:tr h="728025">
                <a:tc>
                  <a:txBody>
                    <a:bodyPr>
                      <a:noAutofit/>
                    </a:bodyPr>
                    <a:lstStyle/>
                    <a:p>
                      <a:pPr indent="0" lvl="0" marL="0" rtl="0" algn="l">
                        <a:spcBef>
                          <a:spcPts val="0"/>
                        </a:spcBef>
                        <a:spcAft>
                          <a:spcPts val="0"/>
                        </a:spcAft>
                        <a:buNone/>
                      </a:pPr>
                      <a:r>
                        <a:rPr lang="en" sz="1800">
                          <a:latin typeface="Calibri"/>
                          <a:ea typeface="Calibri"/>
                          <a:cs typeface="Calibri"/>
                          <a:sym typeface="Calibri"/>
                        </a:rPr>
                        <a:t>Able to view the Start and End survey url</a:t>
                      </a:r>
                      <a:endParaRPr sz="1800">
                        <a:latin typeface="Calibri"/>
                        <a:ea typeface="Calibri"/>
                        <a:cs typeface="Calibri"/>
                        <a:sym typeface="Calibri"/>
                      </a:endParaRPr>
                    </a:p>
                  </a:txBody>
                  <a:tcPr marT="91425" marB="91425" marR="91425" marL="91425"/>
                </a:tc>
                <a:tc>
                  <a:txBody>
                    <a:bodyPr>
                      <a:noAutofit/>
                    </a:bodyPr>
                    <a:lstStyle/>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tc>
              </a:tr>
            </a:tbl>
          </a:graphicData>
        </a:graphic>
      </p:graphicFrame>
      <p:pic>
        <p:nvPicPr>
          <p:cNvPr id="326" name="Google Shape;326;p32"/>
          <p:cNvPicPr preferRelativeResize="0"/>
          <p:nvPr/>
        </p:nvPicPr>
        <p:blipFill>
          <a:blip r:embed="rId3">
            <a:alphaModFix/>
          </a:blip>
          <a:stretch>
            <a:fillRect/>
          </a:stretch>
        </p:blipFill>
        <p:spPr>
          <a:xfrm>
            <a:off x="4837325" y="2440800"/>
            <a:ext cx="268446" cy="261900"/>
          </a:xfrm>
          <a:prstGeom prst="rect">
            <a:avLst/>
          </a:prstGeom>
          <a:noFill/>
          <a:ln>
            <a:noFill/>
          </a:ln>
        </p:spPr>
      </p:pic>
      <p:pic>
        <p:nvPicPr>
          <p:cNvPr id="327" name="Google Shape;327;p32"/>
          <p:cNvPicPr preferRelativeResize="0"/>
          <p:nvPr/>
        </p:nvPicPr>
        <p:blipFill>
          <a:blip r:embed="rId3">
            <a:alphaModFix/>
          </a:blip>
          <a:stretch>
            <a:fillRect/>
          </a:stretch>
        </p:blipFill>
        <p:spPr>
          <a:xfrm>
            <a:off x="4837325" y="3215600"/>
            <a:ext cx="268446" cy="261900"/>
          </a:xfrm>
          <a:prstGeom prst="rect">
            <a:avLst/>
          </a:prstGeom>
          <a:noFill/>
          <a:ln>
            <a:noFill/>
          </a:ln>
        </p:spPr>
      </p:pic>
      <p:pic>
        <p:nvPicPr>
          <p:cNvPr id="328" name="Google Shape;328;p32"/>
          <p:cNvPicPr preferRelativeResize="0"/>
          <p:nvPr/>
        </p:nvPicPr>
        <p:blipFill>
          <a:blip r:embed="rId3">
            <a:alphaModFix/>
          </a:blip>
          <a:stretch>
            <a:fillRect/>
          </a:stretch>
        </p:blipFill>
        <p:spPr>
          <a:xfrm>
            <a:off x="4837325" y="4060600"/>
            <a:ext cx="268450" cy="261900"/>
          </a:xfrm>
          <a:prstGeom prst="rect">
            <a:avLst/>
          </a:prstGeom>
          <a:noFill/>
          <a:ln>
            <a:noFill/>
          </a:ln>
        </p:spPr>
      </p:pic>
      <p:sp>
        <p:nvSpPr>
          <p:cNvPr id="329" name="Google Shape;329;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626100" y="5752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mbria"/>
                <a:ea typeface="Cambria"/>
                <a:cs typeface="Cambria"/>
                <a:sym typeface="Cambria"/>
              </a:rPr>
              <a:t>Team members</a:t>
            </a:r>
            <a:r>
              <a:rPr lang="en" sz="2400">
                <a:latin typeface="Cambria"/>
                <a:ea typeface="Cambria"/>
                <a:cs typeface="Cambria"/>
                <a:sym typeface="Cambria"/>
              </a:rPr>
              <a:t>:</a:t>
            </a:r>
            <a:endParaRPr sz="2400">
              <a:latin typeface="Cambria"/>
              <a:ea typeface="Cambria"/>
              <a:cs typeface="Cambria"/>
              <a:sym typeface="Cambria"/>
            </a:endParaRPr>
          </a:p>
        </p:txBody>
      </p:sp>
      <p:sp>
        <p:nvSpPr>
          <p:cNvPr id="100" name="Google Shape;100;p15"/>
          <p:cNvSpPr txBox="1"/>
          <p:nvPr>
            <p:ph idx="4294967295" type="body"/>
          </p:nvPr>
        </p:nvSpPr>
        <p:spPr>
          <a:xfrm>
            <a:off x="626100" y="2037525"/>
            <a:ext cx="3374400" cy="302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Naveen Kumar Chandaluri</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Sravya Kancharla</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Sreelekha Vijaya</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Shivani Reddy Dodla</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Srimai Reddy Yanala</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Vyshnavi Yalamareddy</a:t>
            </a:r>
            <a:endParaRPr sz="1800">
              <a:solidFill>
                <a:srgbClr val="000000"/>
              </a:solidFill>
              <a:latin typeface="Cambria"/>
              <a:ea typeface="Cambria"/>
              <a:cs typeface="Cambria"/>
              <a:sym typeface="Cambria"/>
            </a:endParaRPr>
          </a:p>
          <a:p>
            <a:pPr indent="0" lvl="0" marL="457200" rtl="0" algn="l">
              <a:spcBef>
                <a:spcPts val="0"/>
              </a:spcBef>
              <a:spcAft>
                <a:spcPts val="0"/>
              </a:spcAft>
              <a:buNone/>
            </a:pPr>
            <a:r>
              <a:t/>
            </a:r>
            <a:endParaRPr sz="1800">
              <a:solidFill>
                <a:srgbClr val="595959"/>
              </a:solidFill>
              <a:latin typeface="Cambria"/>
              <a:ea typeface="Cambria"/>
              <a:cs typeface="Cambria"/>
              <a:sym typeface="Cambria"/>
            </a:endParaRPr>
          </a:p>
          <a:p>
            <a:pPr indent="0" lvl="0" marL="0" rtl="0" algn="l">
              <a:spcBef>
                <a:spcPts val="0"/>
              </a:spcBef>
              <a:spcAft>
                <a:spcPts val="0"/>
              </a:spcAft>
              <a:buNone/>
            </a:pPr>
            <a:r>
              <a:t/>
            </a:r>
            <a:endParaRPr sz="1800">
              <a:latin typeface="Cambria"/>
              <a:ea typeface="Cambria"/>
              <a:cs typeface="Cambria"/>
              <a:sym typeface="Cambria"/>
            </a:endParaRPr>
          </a:p>
          <a:p>
            <a:pPr indent="0" lvl="0" marL="0" rtl="0" algn="l">
              <a:spcBef>
                <a:spcPts val="1600"/>
              </a:spcBef>
              <a:spcAft>
                <a:spcPts val="1600"/>
              </a:spcAft>
              <a:buNone/>
            </a:pPr>
            <a:r>
              <a:t/>
            </a:r>
            <a:endParaRPr sz="1800">
              <a:latin typeface="Cambria"/>
              <a:ea typeface="Cambria"/>
              <a:cs typeface="Cambria"/>
              <a:sym typeface="Cambria"/>
            </a:endParaRPr>
          </a:p>
        </p:txBody>
      </p:sp>
      <p:sp>
        <p:nvSpPr>
          <p:cNvPr id="101" name="Google Shape;101;p15"/>
          <p:cNvSpPr txBox="1"/>
          <p:nvPr>
            <p:ph idx="4294967295" type="body"/>
          </p:nvPr>
        </p:nvSpPr>
        <p:spPr>
          <a:xfrm>
            <a:off x="5255729" y="2037525"/>
            <a:ext cx="37743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Naveen Nuggu</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Ujjawal Kumar</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Anurag Kumar</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Chaithanya Cherukuru</a:t>
            </a:r>
            <a:endParaRPr sz="1800">
              <a:latin typeface="Cambria"/>
              <a:ea typeface="Cambria"/>
              <a:cs typeface="Cambria"/>
              <a:sym typeface="Cambria"/>
            </a:endParaRPr>
          </a:p>
        </p:txBody>
      </p:sp>
      <p:sp>
        <p:nvSpPr>
          <p:cNvPr id="102" name="Google Shape;102;p15"/>
          <p:cNvSpPr txBox="1"/>
          <p:nvPr/>
        </p:nvSpPr>
        <p:spPr>
          <a:xfrm>
            <a:off x="716475" y="1458150"/>
            <a:ext cx="28470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ambria"/>
                <a:ea typeface="Cambria"/>
                <a:cs typeface="Cambria"/>
                <a:sym typeface="Cambria"/>
              </a:rPr>
              <a:t>Vue.js</a:t>
            </a:r>
            <a:endParaRPr b="1" sz="2400">
              <a:latin typeface="Cambria"/>
              <a:ea typeface="Cambria"/>
              <a:cs typeface="Cambria"/>
              <a:sym typeface="Cambria"/>
            </a:endParaRPr>
          </a:p>
        </p:txBody>
      </p:sp>
      <p:sp>
        <p:nvSpPr>
          <p:cNvPr id="103" name="Google Shape;103;p15"/>
          <p:cNvSpPr txBox="1"/>
          <p:nvPr/>
        </p:nvSpPr>
        <p:spPr>
          <a:xfrm>
            <a:off x="5519525" y="1485000"/>
            <a:ext cx="20412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ambria"/>
                <a:ea typeface="Cambria"/>
                <a:cs typeface="Cambria"/>
                <a:sym typeface="Cambria"/>
              </a:rPr>
              <a:t>Angular:</a:t>
            </a:r>
            <a:endParaRPr b="1" sz="2400">
              <a:latin typeface="Cambria"/>
              <a:ea typeface="Cambria"/>
              <a:cs typeface="Cambria"/>
              <a:sym typeface="Cambria"/>
            </a:endParaRPr>
          </a:p>
        </p:txBody>
      </p:sp>
      <p:sp>
        <p:nvSpPr>
          <p:cNvPr id="104" name="Google Shape;104;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Google Shape;334;p33"/>
          <p:cNvPicPr preferRelativeResize="0"/>
          <p:nvPr/>
        </p:nvPicPr>
        <p:blipFill>
          <a:blip r:embed="rId3">
            <a:alphaModFix/>
          </a:blip>
          <a:stretch>
            <a:fillRect/>
          </a:stretch>
        </p:blipFill>
        <p:spPr>
          <a:xfrm>
            <a:off x="2401075" y="1448313"/>
            <a:ext cx="4341850" cy="2031275"/>
          </a:xfrm>
          <a:prstGeom prst="rect">
            <a:avLst/>
          </a:prstGeom>
          <a:noFill/>
          <a:ln>
            <a:noFill/>
          </a:ln>
        </p:spPr>
      </p:pic>
      <p:sp>
        <p:nvSpPr>
          <p:cNvPr id="335" name="Google Shape;335;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727650" y="51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Things we have done after mid term:</a:t>
            </a:r>
            <a:endParaRPr sz="2400">
              <a:latin typeface="Calibri"/>
              <a:ea typeface="Calibri"/>
              <a:cs typeface="Calibri"/>
              <a:sym typeface="Calibri"/>
            </a:endParaRPr>
          </a:p>
        </p:txBody>
      </p:sp>
      <p:sp>
        <p:nvSpPr>
          <p:cNvPr id="341" name="Google Shape;341;p34"/>
          <p:cNvSpPr txBox="1"/>
          <p:nvPr>
            <p:ph idx="1" type="body"/>
          </p:nvPr>
        </p:nvSpPr>
        <p:spPr>
          <a:xfrm>
            <a:off x="727650" y="1539900"/>
            <a:ext cx="7688700" cy="321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Added search functionality</a:t>
            </a:r>
            <a:endParaRPr sz="1800">
              <a:solidFill>
                <a:srgbClr val="000000"/>
              </a:solidFill>
              <a:latin typeface="Calibri"/>
              <a:ea typeface="Calibri"/>
              <a:cs typeface="Calibri"/>
              <a:sym typeface="Calibri"/>
            </a:endParaRPr>
          </a:p>
          <a:p>
            <a:pPr indent="-342900" lvl="1" marL="9144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Able to search for codeword</a:t>
            </a:r>
            <a:endParaRPr sz="1800">
              <a:solidFill>
                <a:srgbClr val="000000"/>
              </a:solidFill>
              <a:latin typeface="Calibri"/>
              <a:ea typeface="Calibri"/>
              <a:cs typeface="Calibri"/>
              <a:sym typeface="Calibri"/>
            </a:endParaRPr>
          </a:p>
          <a:p>
            <a:pPr indent="-342900" lvl="1" marL="9144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Able to search for student</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Enabled an option to add student for an existing course</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Worked on ‘Acknowledged status’</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Added start and end survey URLs on the Student dashboard</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Validated the columns in the student details  excel sheet</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Validated Codewords</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Created pagination for the student and codeword tables</a:t>
            </a:r>
            <a:endParaRPr sz="1800">
              <a:solidFill>
                <a:srgbClr val="000000"/>
              </a:solidFill>
              <a:latin typeface="Calibri"/>
              <a:ea typeface="Calibri"/>
              <a:cs typeface="Calibri"/>
              <a:sym typeface="Calibri"/>
            </a:endParaRPr>
          </a:p>
        </p:txBody>
      </p:sp>
      <p:sp>
        <p:nvSpPr>
          <p:cNvPr id="342" name="Google Shape;342;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5"/>
          <p:cNvSpPr txBox="1"/>
          <p:nvPr>
            <p:ph idx="1" type="body"/>
          </p:nvPr>
        </p:nvSpPr>
        <p:spPr>
          <a:xfrm>
            <a:off x="727650" y="169022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Team management</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Time management</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Resource management</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Communication management</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Quality management</a:t>
            </a:r>
            <a:endParaRPr sz="1800">
              <a:solidFill>
                <a:srgbClr val="000000"/>
              </a:solidFill>
              <a:latin typeface="Calibri"/>
              <a:ea typeface="Calibri"/>
              <a:cs typeface="Calibri"/>
              <a:sym typeface="Calibri"/>
            </a:endParaRPr>
          </a:p>
        </p:txBody>
      </p:sp>
      <p:sp>
        <p:nvSpPr>
          <p:cNvPr id="348" name="Google Shape;348;p35"/>
          <p:cNvSpPr txBox="1"/>
          <p:nvPr/>
        </p:nvSpPr>
        <p:spPr>
          <a:xfrm>
            <a:off x="727650" y="557725"/>
            <a:ext cx="32325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alibri"/>
                <a:ea typeface="Calibri"/>
                <a:cs typeface="Calibri"/>
                <a:sym typeface="Calibri"/>
              </a:rPr>
              <a:t>Lessons Learned</a:t>
            </a:r>
            <a:endParaRPr b="1" sz="2400">
              <a:latin typeface="Calibri"/>
              <a:ea typeface="Calibri"/>
              <a:cs typeface="Calibri"/>
              <a:sym typeface="Calibri"/>
            </a:endParaRPr>
          </a:p>
        </p:txBody>
      </p:sp>
      <p:sp>
        <p:nvSpPr>
          <p:cNvPr id="349" name="Google Shape;349;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813975" y="426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Lessons Learned (Cont..)</a:t>
            </a:r>
            <a:endParaRPr sz="2400">
              <a:latin typeface="Calibri"/>
              <a:ea typeface="Calibri"/>
              <a:cs typeface="Calibri"/>
              <a:sym typeface="Calibri"/>
            </a:endParaRPr>
          </a:p>
        </p:txBody>
      </p:sp>
      <p:sp>
        <p:nvSpPr>
          <p:cNvPr id="355" name="Google Shape;355;p36"/>
          <p:cNvSpPr txBox="1"/>
          <p:nvPr>
            <p:ph idx="1" type="body"/>
          </p:nvPr>
        </p:nvSpPr>
        <p:spPr>
          <a:xfrm>
            <a:off x="606250" y="15090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Using Fisher-Yates shuffle </a:t>
            </a:r>
            <a:r>
              <a:rPr lang="en" sz="1800">
                <a:solidFill>
                  <a:srgbClr val="000000"/>
                </a:solidFill>
                <a:latin typeface="Calibri"/>
                <a:ea typeface="Calibri"/>
                <a:cs typeface="Calibri"/>
                <a:sym typeface="Calibri"/>
              </a:rPr>
              <a:t>algorithm</a:t>
            </a:r>
            <a:r>
              <a:rPr lang="en" sz="1800">
                <a:solidFill>
                  <a:srgbClr val="000000"/>
                </a:solidFill>
                <a:latin typeface="Calibri"/>
                <a:ea typeface="Calibri"/>
                <a:cs typeface="Calibri"/>
                <a:sym typeface="Calibri"/>
              </a:rPr>
              <a:t> for shuffling the codewords</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Using data table module</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Used </a:t>
            </a:r>
            <a:r>
              <a:rPr lang="en" sz="1800">
                <a:solidFill>
                  <a:srgbClr val="000000"/>
                </a:solidFill>
                <a:latin typeface="Calibri"/>
                <a:ea typeface="Calibri"/>
                <a:cs typeface="Calibri"/>
                <a:sym typeface="Calibri"/>
              </a:rPr>
              <a:t>nodemailer </a:t>
            </a:r>
            <a:r>
              <a:rPr lang="en" sz="1800">
                <a:solidFill>
                  <a:srgbClr val="000000"/>
                </a:solidFill>
                <a:latin typeface="Calibri"/>
                <a:ea typeface="Calibri"/>
                <a:cs typeface="Calibri"/>
                <a:sym typeface="Calibri"/>
              </a:rPr>
              <a:t>to send temporary password</a:t>
            </a:r>
            <a:endParaRPr sz="1800">
              <a:solidFill>
                <a:srgbClr val="000000"/>
              </a:solidFill>
              <a:latin typeface="Calibri"/>
              <a:ea typeface="Calibri"/>
              <a:cs typeface="Calibri"/>
              <a:sym typeface="Calibri"/>
            </a:endParaRPr>
          </a:p>
          <a:p>
            <a:pPr indent="0" lvl="0" marL="457200" rtl="0" algn="l">
              <a:spcBef>
                <a:spcPts val="1600"/>
              </a:spcBef>
              <a:spcAft>
                <a:spcPts val="0"/>
              </a:spcAft>
              <a:buNone/>
            </a:pPr>
            <a:r>
              <a:t/>
            </a:r>
            <a:endParaRPr sz="1800">
              <a:solidFill>
                <a:srgbClr val="000000"/>
              </a:solidFill>
              <a:latin typeface="Calibri"/>
              <a:ea typeface="Calibri"/>
              <a:cs typeface="Calibri"/>
              <a:sym typeface="Calibri"/>
            </a:endParaRPr>
          </a:p>
          <a:p>
            <a:pPr indent="0" lvl="0" marL="457200" rtl="0" algn="l">
              <a:spcBef>
                <a:spcPts val="1600"/>
              </a:spcBef>
              <a:spcAft>
                <a:spcPts val="0"/>
              </a:spcAft>
              <a:buNone/>
            </a:pPr>
            <a:r>
              <a:t/>
            </a:r>
            <a:endParaRPr sz="2400">
              <a:solidFill>
                <a:srgbClr val="000000"/>
              </a:solidFill>
              <a:latin typeface="Calibri"/>
              <a:ea typeface="Calibri"/>
              <a:cs typeface="Calibri"/>
              <a:sym typeface="Calibri"/>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56" name="Google Shape;356;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7"/>
          <p:cNvSpPr txBox="1"/>
          <p:nvPr>
            <p:ph type="title"/>
          </p:nvPr>
        </p:nvSpPr>
        <p:spPr>
          <a:xfrm>
            <a:off x="727650" y="51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Future tasks yet to be accomplished</a:t>
            </a:r>
            <a:endParaRPr sz="2400">
              <a:latin typeface="Calibri"/>
              <a:ea typeface="Calibri"/>
              <a:cs typeface="Calibri"/>
              <a:sym typeface="Calibri"/>
            </a:endParaRPr>
          </a:p>
          <a:p>
            <a:pPr indent="0" lvl="0" marL="0" rtl="0" algn="l">
              <a:spcBef>
                <a:spcPts val="0"/>
              </a:spcBef>
              <a:spcAft>
                <a:spcPts val="0"/>
              </a:spcAft>
              <a:buNone/>
            </a:pPr>
            <a:r>
              <a:t/>
            </a:r>
            <a:endParaRPr/>
          </a:p>
        </p:txBody>
      </p:sp>
      <p:pic>
        <p:nvPicPr>
          <p:cNvPr id="362" name="Google Shape;362;p37"/>
          <p:cNvPicPr preferRelativeResize="0"/>
          <p:nvPr/>
        </p:nvPicPr>
        <p:blipFill>
          <a:blip r:embed="rId3">
            <a:alphaModFix/>
          </a:blip>
          <a:stretch>
            <a:fillRect/>
          </a:stretch>
        </p:blipFill>
        <p:spPr>
          <a:xfrm>
            <a:off x="1640075" y="3196188"/>
            <a:ext cx="1581900" cy="1579275"/>
          </a:xfrm>
          <a:prstGeom prst="rect">
            <a:avLst/>
          </a:prstGeom>
          <a:noFill/>
          <a:ln>
            <a:noFill/>
          </a:ln>
        </p:spPr>
      </p:pic>
      <p:pic>
        <p:nvPicPr>
          <p:cNvPr id="363" name="Google Shape;363;p37"/>
          <p:cNvPicPr preferRelativeResize="0"/>
          <p:nvPr/>
        </p:nvPicPr>
        <p:blipFill>
          <a:blip r:embed="rId4">
            <a:alphaModFix/>
          </a:blip>
          <a:stretch>
            <a:fillRect/>
          </a:stretch>
        </p:blipFill>
        <p:spPr>
          <a:xfrm>
            <a:off x="5974950" y="1444950"/>
            <a:ext cx="1918000" cy="1918025"/>
          </a:xfrm>
          <a:prstGeom prst="rect">
            <a:avLst/>
          </a:prstGeom>
          <a:noFill/>
          <a:ln>
            <a:noFill/>
          </a:ln>
        </p:spPr>
      </p:pic>
      <p:sp>
        <p:nvSpPr>
          <p:cNvPr id="364" name="Google Shape;364;p37"/>
          <p:cNvSpPr txBox="1"/>
          <p:nvPr/>
        </p:nvSpPr>
        <p:spPr>
          <a:xfrm>
            <a:off x="1158825" y="2172938"/>
            <a:ext cx="4188600" cy="462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alibri"/>
              <a:buChar char="●"/>
            </a:pPr>
            <a:r>
              <a:rPr lang="en" sz="2400">
                <a:latin typeface="Calibri"/>
                <a:ea typeface="Calibri"/>
                <a:cs typeface="Calibri"/>
                <a:sym typeface="Calibri"/>
              </a:rPr>
              <a:t>Need to complete testing</a:t>
            </a:r>
            <a:endParaRPr sz="2400">
              <a:latin typeface="Calibri"/>
              <a:ea typeface="Calibri"/>
              <a:cs typeface="Calibri"/>
              <a:sym typeface="Calibri"/>
            </a:endParaRPr>
          </a:p>
        </p:txBody>
      </p:sp>
      <p:sp>
        <p:nvSpPr>
          <p:cNvPr id="365" name="Google Shape;365;p37"/>
          <p:cNvSpPr txBox="1"/>
          <p:nvPr/>
        </p:nvSpPr>
        <p:spPr>
          <a:xfrm>
            <a:off x="3819100" y="3754825"/>
            <a:ext cx="3865200" cy="462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alibri"/>
              <a:buChar char="●"/>
            </a:pPr>
            <a:r>
              <a:rPr lang="en" sz="2400">
                <a:latin typeface="Calibri"/>
                <a:ea typeface="Calibri"/>
                <a:cs typeface="Calibri"/>
                <a:sym typeface="Calibri"/>
              </a:rPr>
              <a:t>Need to complete project documentation</a:t>
            </a:r>
            <a:endParaRPr sz="2400">
              <a:latin typeface="Calibri"/>
              <a:ea typeface="Calibri"/>
              <a:cs typeface="Calibri"/>
              <a:sym typeface="Calibri"/>
            </a:endParaRPr>
          </a:p>
        </p:txBody>
      </p:sp>
      <p:sp>
        <p:nvSpPr>
          <p:cNvPr id="366" name="Google Shape;366;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38"/>
          <p:cNvSpPr txBox="1"/>
          <p:nvPr>
            <p:ph type="title"/>
          </p:nvPr>
        </p:nvSpPr>
        <p:spPr>
          <a:xfrm>
            <a:off x="561025" y="580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Acknowledgements:</a:t>
            </a:r>
            <a:endParaRPr sz="2400">
              <a:latin typeface="Calibri"/>
              <a:ea typeface="Calibri"/>
              <a:cs typeface="Calibri"/>
              <a:sym typeface="Calibri"/>
            </a:endParaRPr>
          </a:p>
        </p:txBody>
      </p:sp>
      <p:sp>
        <p:nvSpPr>
          <p:cNvPr id="372" name="Google Shape;372;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Calibri"/>
                <a:ea typeface="Calibri"/>
                <a:cs typeface="Calibri"/>
                <a:sym typeface="Calibri"/>
              </a:rPr>
              <a:t>We sincerely thank </a:t>
            </a:r>
            <a:r>
              <a:rPr b="1" lang="en" sz="2400">
                <a:solidFill>
                  <a:srgbClr val="000000"/>
                </a:solidFill>
                <a:latin typeface="Calibri"/>
                <a:ea typeface="Calibri"/>
                <a:cs typeface="Calibri"/>
                <a:sym typeface="Calibri"/>
              </a:rPr>
              <a:t>Dr. Hoot</a:t>
            </a:r>
            <a:r>
              <a:rPr lang="en" sz="2400">
                <a:solidFill>
                  <a:srgbClr val="000000"/>
                </a:solidFill>
                <a:latin typeface="Calibri"/>
                <a:ea typeface="Calibri"/>
                <a:cs typeface="Calibri"/>
                <a:sym typeface="Calibri"/>
              </a:rPr>
              <a:t> for helping us with the project.</a:t>
            </a:r>
            <a:endParaRPr sz="2400">
              <a:solidFill>
                <a:srgbClr val="000000"/>
              </a:solidFill>
              <a:latin typeface="Calibri"/>
              <a:ea typeface="Calibri"/>
              <a:cs typeface="Calibri"/>
              <a:sym typeface="Calibri"/>
            </a:endParaRPr>
          </a:p>
          <a:p>
            <a:pPr indent="0" lvl="0" marL="0" rtl="0" algn="l">
              <a:spcBef>
                <a:spcPts val="1600"/>
              </a:spcBef>
              <a:spcAft>
                <a:spcPts val="0"/>
              </a:spcAft>
              <a:buNone/>
            </a:pPr>
            <a:r>
              <a:rPr lang="en" sz="2400">
                <a:solidFill>
                  <a:srgbClr val="000000"/>
                </a:solidFill>
                <a:latin typeface="Calibri"/>
                <a:ea typeface="Calibri"/>
                <a:cs typeface="Calibri"/>
                <a:sym typeface="Calibri"/>
              </a:rPr>
              <a:t>We would like to thank </a:t>
            </a:r>
            <a:r>
              <a:rPr b="1" lang="en" sz="2400">
                <a:solidFill>
                  <a:srgbClr val="000000"/>
                </a:solidFill>
                <a:latin typeface="Calibri"/>
                <a:ea typeface="Calibri"/>
                <a:cs typeface="Calibri"/>
                <a:sym typeface="Calibri"/>
              </a:rPr>
              <a:t>Dr. Case</a:t>
            </a:r>
            <a:r>
              <a:rPr lang="en" sz="2400">
                <a:solidFill>
                  <a:srgbClr val="000000"/>
                </a:solidFill>
                <a:latin typeface="Calibri"/>
                <a:ea typeface="Calibri"/>
                <a:cs typeface="Calibri"/>
                <a:sym typeface="Calibri"/>
              </a:rPr>
              <a:t> and </a:t>
            </a:r>
            <a:r>
              <a:rPr b="1" lang="en" sz="2400">
                <a:solidFill>
                  <a:srgbClr val="000000"/>
                </a:solidFill>
                <a:latin typeface="Calibri"/>
                <a:ea typeface="Calibri"/>
                <a:cs typeface="Calibri"/>
                <a:sym typeface="Calibri"/>
              </a:rPr>
              <a:t>Dr. Bandi</a:t>
            </a:r>
            <a:r>
              <a:rPr lang="en" sz="2400">
                <a:solidFill>
                  <a:srgbClr val="000000"/>
                </a:solidFill>
                <a:latin typeface="Calibri"/>
                <a:ea typeface="Calibri"/>
                <a:cs typeface="Calibri"/>
                <a:sym typeface="Calibri"/>
              </a:rPr>
              <a:t> for mentoring us to complete the “Codeword” project.</a:t>
            </a:r>
            <a:endParaRPr sz="2400">
              <a:solidFill>
                <a:srgbClr val="000000"/>
              </a:solidFill>
              <a:latin typeface="Calibri"/>
              <a:ea typeface="Calibri"/>
              <a:cs typeface="Calibri"/>
              <a:sym typeface="Calibri"/>
            </a:endParaRPr>
          </a:p>
          <a:p>
            <a:pPr indent="0" lvl="0" marL="0" rtl="0" algn="l">
              <a:spcBef>
                <a:spcPts val="1600"/>
              </a:spcBef>
              <a:spcAft>
                <a:spcPts val="1600"/>
              </a:spcAft>
              <a:buNone/>
            </a:pPr>
            <a:r>
              <a:t/>
            </a:r>
            <a:endParaRPr/>
          </a:p>
        </p:txBody>
      </p:sp>
      <p:sp>
        <p:nvSpPr>
          <p:cNvPr id="373" name="Google Shape;373;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mbria"/>
                <a:ea typeface="Cambria"/>
                <a:cs typeface="Cambria"/>
                <a:sym typeface="Cambria"/>
              </a:rPr>
              <a:t>Client:</a:t>
            </a:r>
            <a:endParaRPr sz="2400">
              <a:latin typeface="Cambria"/>
              <a:ea typeface="Cambria"/>
              <a:cs typeface="Cambria"/>
              <a:sym typeface="Cambria"/>
            </a:endParaRPr>
          </a:p>
          <a:p>
            <a:pPr indent="0" lvl="0" marL="0" rtl="0" algn="l">
              <a:spcBef>
                <a:spcPts val="0"/>
              </a:spcBef>
              <a:spcAft>
                <a:spcPts val="0"/>
              </a:spcAft>
              <a:buNone/>
            </a:pPr>
            <a:r>
              <a:t/>
            </a:r>
            <a:endParaRPr b="0" sz="1800">
              <a:latin typeface="Cambria"/>
              <a:ea typeface="Cambria"/>
              <a:cs typeface="Cambria"/>
              <a:sym typeface="Cambria"/>
            </a:endParaRPr>
          </a:p>
          <a:p>
            <a:pPr indent="0" lvl="0" marL="0" rtl="0" algn="l">
              <a:spcBef>
                <a:spcPts val="0"/>
              </a:spcBef>
              <a:spcAft>
                <a:spcPts val="0"/>
              </a:spcAft>
              <a:buNone/>
            </a:pPr>
            <a:r>
              <a:rPr b="0" lang="en" sz="1800">
                <a:latin typeface="Cambria"/>
                <a:ea typeface="Cambria"/>
                <a:cs typeface="Cambria"/>
                <a:sym typeface="Cambria"/>
              </a:rPr>
              <a:t>Dr. Charles Hoot</a:t>
            </a:r>
            <a:endParaRPr b="0" sz="1800">
              <a:latin typeface="Cambria"/>
              <a:ea typeface="Cambria"/>
              <a:cs typeface="Cambria"/>
              <a:sym typeface="Cambria"/>
            </a:endParaRPr>
          </a:p>
        </p:txBody>
      </p:sp>
      <p:sp>
        <p:nvSpPr>
          <p:cNvPr id="110" name="Google Shape;110;p16"/>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Cambria"/>
                <a:ea typeface="Cambria"/>
                <a:cs typeface="Cambria"/>
                <a:sym typeface="Cambria"/>
              </a:rPr>
              <a:t>Instructors:</a:t>
            </a:r>
            <a:endParaRPr b="1" sz="2400">
              <a:solidFill>
                <a:srgbClr val="000000"/>
              </a:solidFill>
              <a:latin typeface="Cambria"/>
              <a:ea typeface="Cambria"/>
              <a:cs typeface="Cambria"/>
              <a:sym typeface="Cambria"/>
            </a:endParaRPr>
          </a:p>
          <a:p>
            <a:pPr indent="0" lvl="0" marL="0" rtl="0" algn="l">
              <a:spcBef>
                <a:spcPts val="1600"/>
              </a:spcBef>
              <a:spcAft>
                <a:spcPts val="0"/>
              </a:spcAft>
              <a:buNone/>
            </a:pPr>
            <a:r>
              <a:rPr lang="en" sz="1800">
                <a:solidFill>
                  <a:srgbClr val="000000"/>
                </a:solidFill>
                <a:latin typeface="Cambria"/>
                <a:ea typeface="Cambria"/>
                <a:cs typeface="Cambria"/>
                <a:sym typeface="Cambria"/>
              </a:rPr>
              <a:t>Dr. Denise Case (GDP I)</a:t>
            </a:r>
            <a:endParaRPr b="1" sz="2600">
              <a:solidFill>
                <a:srgbClr val="000000"/>
              </a:solidFill>
              <a:latin typeface="Cambria"/>
              <a:ea typeface="Cambria"/>
              <a:cs typeface="Cambria"/>
              <a:sym typeface="Cambria"/>
            </a:endParaRPr>
          </a:p>
          <a:p>
            <a:pPr indent="0" lvl="0" marL="0" rtl="0" algn="l">
              <a:spcBef>
                <a:spcPts val="1600"/>
              </a:spcBef>
              <a:spcAft>
                <a:spcPts val="0"/>
              </a:spcAft>
              <a:buNone/>
            </a:pPr>
            <a:r>
              <a:rPr lang="en" sz="1800">
                <a:solidFill>
                  <a:srgbClr val="000000"/>
                </a:solidFill>
                <a:latin typeface="Cambria"/>
                <a:ea typeface="Cambria"/>
                <a:cs typeface="Cambria"/>
                <a:sym typeface="Cambria"/>
              </a:rPr>
              <a:t>Dr. Ajay Bandi (GDP II)</a:t>
            </a:r>
            <a:endParaRPr sz="1800">
              <a:solidFill>
                <a:srgbClr val="000000"/>
              </a:solidFill>
              <a:latin typeface="Cambria"/>
              <a:ea typeface="Cambria"/>
              <a:cs typeface="Cambria"/>
              <a:sym typeface="Cambria"/>
            </a:endParaRPr>
          </a:p>
          <a:p>
            <a:pPr indent="0" lvl="0" marL="0" rtl="0" algn="l">
              <a:spcBef>
                <a:spcPts val="1600"/>
              </a:spcBef>
              <a:spcAft>
                <a:spcPts val="0"/>
              </a:spcAft>
              <a:buNone/>
            </a:pPr>
            <a:r>
              <a:t/>
            </a:r>
            <a:endParaRPr sz="1800">
              <a:solidFill>
                <a:srgbClr val="000000"/>
              </a:solidFill>
              <a:latin typeface="Cambria"/>
              <a:ea typeface="Cambria"/>
              <a:cs typeface="Cambria"/>
              <a:sym typeface="Cambria"/>
            </a:endParaRPr>
          </a:p>
          <a:p>
            <a:pPr indent="0" lvl="0" marL="0" rtl="0" algn="l">
              <a:spcBef>
                <a:spcPts val="1600"/>
              </a:spcBef>
              <a:spcAft>
                <a:spcPts val="1600"/>
              </a:spcAft>
              <a:buNone/>
            </a:pPr>
            <a:r>
              <a:rPr lang="en" sz="2600">
                <a:latin typeface="Cambria"/>
                <a:ea typeface="Cambria"/>
                <a:cs typeface="Cambria"/>
                <a:sym typeface="Cambria"/>
              </a:rPr>
              <a:t> </a:t>
            </a:r>
            <a:endParaRPr sz="2600">
              <a:latin typeface="Cambria"/>
              <a:ea typeface="Cambria"/>
              <a:cs typeface="Cambria"/>
              <a:sym typeface="Cambria"/>
            </a:endParaRPr>
          </a:p>
        </p:txBody>
      </p:sp>
      <p:sp>
        <p:nvSpPr>
          <p:cNvPr id="111" name="Google Shape;111;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581700" y="4726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mbria"/>
                <a:ea typeface="Cambria"/>
                <a:cs typeface="Cambria"/>
                <a:sym typeface="Cambria"/>
              </a:rPr>
              <a:t>Contents:</a:t>
            </a:r>
            <a:endParaRPr sz="2400">
              <a:latin typeface="Cambria"/>
              <a:ea typeface="Cambria"/>
              <a:cs typeface="Cambria"/>
              <a:sym typeface="Cambria"/>
            </a:endParaRPr>
          </a:p>
        </p:txBody>
      </p:sp>
      <p:sp>
        <p:nvSpPr>
          <p:cNvPr id="117" name="Google Shape;117;p17"/>
          <p:cNvSpPr txBox="1"/>
          <p:nvPr>
            <p:ph idx="1" type="body"/>
          </p:nvPr>
        </p:nvSpPr>
        <p:spPr>
          <a:xfrm>
            <a:off x="672300" y="1186700"/>
            <a:ext cx="7799400" cy="32844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000000"/>
              </a:buClr>
              <a:buSzPts val="2000"/>
              <a:buFont typeface="Cambria"/>
              <a:buChar char="●"/>
            </a:pPr>
            <a:r>
              <a:rPr lang="en" sz="2000">
                <a:solidFill>
                  <a:srgbClr val="000000"/>
                </a:solidFill>
                <a:latin typeface="Cambria"/>
                <a:ea typeface="Cambria"/>
                <a:cs typeface="Cambria"/>
                <a:sym typeface="Cambria"/>
              </a:rPr>
              <a:t>Problem Statement</a:t>
            </a:r>
            <a:endParaRPr sz="2000">
              <a:solidFill>
                <a:srgbClr val="000000"/>
              </a:solidFill>
              <a:latin typeface="Cambria"/>
              <a:ea typeface="Cambria"/>
              <a:cs typeface="Cambria"/>
              <a:sym typeface="Cambria"/>
            </a:endParaRPr>
          </a:p>
          <a:p>
            <a:pPr indent="-355600" lvl="0" marL="457200" rtl="0" algn="l">
              <a:lnSpc>
                <a:spcPct val="90000"/>
              </a:lnSpc>
              <a:spcBef>
                <a:spcPts val="0"/>
              </a:spcBef>
              <a:spcAft>
                <a:spcPts val="0"/>
              </a:spcAft>
              <a:buClr>
                <a:schemeClr val="dk2"/>
              </a:buClr>
              <a:buSzPts val="2000"/>
              <a:buFont typeface="Cambria"/>
              <a:buChar char="●"/>
            </a:pPr>
            <a:r>
              <a:rPr lang="en" sz="2000">
                <a:solidFill>
                  <a:schemeClr val="dk2"/>
                </a:solidFill>
                <a:latin typeface="Cambria"/>
                <a:ea typeface="Cambria"/>
                <a:cs typeface="Cambria"/>
                <a:sym typeface="Cambria"/>
              </a:rPr>
              <a:t>Proposed Solution</a:t>
            </a:r>
            <a:endParaRPr sz="2000">
              <a:solidFill>
                <a:schemeClr val="dk2"/>
              </a:solidFill>
              <a:latin typeface="Cambria"/>
              <a:ea typeface="Cambria"/>
              <a:cs typeface="Cambria"/>
              <a:sym typeface="Cambria"/>
            </a:endParaRPr>
          </a:p>
          <a:p>
            <a:pPr indent="-355600" lvl="0" marL="457200" rtl="0" algn="l">
              <a:lnSpc>
                <a:spcPct val="100000"/>
              </a:lnSpc>
              <a:spcBef>
                <a:spcPts val="0"/>
              </a:spcBef>
              <a:spcAft>
                <a:spcPts val="0"/>
              </a:spcAft>
              <a:buClr>
                <a:schemeClr val="dk2"/>
              </a:buClr>
              <a:buSzPts val="2000"/>
              <a:buFont typeface="Cambria"/>
              <a:buChar char="●"/>
            </a:pPr>
            <a:r>
              <a:rPr lang="en" sz="2000">
                <a:solidFill>
                  <a:schemeClr val="dk2"/>
                </a:solidFill>
                <a:latin typeface="Cambria"/>
                <a:ea typeface="Cambria"/>
                <a:cs typeface="Cambria"/>
                <a:sym typeface="Cambria"/>
              </a:rPr>
              <a:t>User description</a:t>
            </a:r>
            <a:endParaRPr sz="2000">
              <a:solidFill>
                <a:schemeClr val="dk2"/>
              </a:solidFill>
              <a:latin typeface="Cambria"/>
              <a:ea typeface="Cambria"/>
              <a:cs typeface="Cambria"/>
              <a:sym typeface="Cambria"/>
            </a:endParaRPr>
          </a:p>
          <a:p>
            <a:pPr indent="-355600" lvl="0" marL="457200" rtl="0" algn="l">
              <a:lnSpc>
                <a:spcPct val="100000"/>
              </a:lnSpc>
              <a:spcBef>
                <a:spcPts val="0"/>
              </a:spcBef>
              <a:spcAft>
                <a:spcPts val="0"/>
              </a:spcAft>
              <a:buClr>
                <a:schemeClr val="dk2"/>
              </a:buClr>
              <a:buSzPts val="2000"/>
              <a:buFont typeface="Cambria"/>
              <a:buChar char="●"/>
            </a:pPr>
            <a:r>
              <a:rPr lang="en" sz="2000">
                <a:solidFill>
                  <a:schemeClr val="dk2"/>
                </a:solidFill>
                <a:latin typeface="Cambria"/>
                <a:ea typeface="Cambria"/>
                <a:cs typeface="Cambria"/>
                <a:sym typeface="Cambria"/>
              </a:rPr>
              <a:t>Codeword criteria</a:t>
            </a:r>
            <a:endParaRPr sz="2000">
              <a:solidFill>
                <a:schemeClr val="dk2"/>
              </a:solidFill>
              <a:latin typeface="Cambria"/>
              <a:ea typeface="Cambria"/>
              <a:cs typeface="Cambria"/>
              <a:sym typeface="Cambria"/>
            </a:endParaRPr>
          </a:p>
          <a:p>
            <a:pPr indent="-355600" lvl="0" marL="457200" rtl="0" algn="l">
              <a:lnSpc>
                <a:spcPct val="100000"/>
              </a:lnSpc>
              <a:spcBef>
                <a:spcPts val="0"/>
              </a:spcBef>
              <a:spcAft>
                <a:spcPts val="0"/>
              </a:spcAft>
              <a:buClr>
                <a:srgbClr val="000000"/>
              </a:buClr>
              <a:buSzPts val="2000"/>
              <a:buFont typeface="Cambria"/>
              <a:buChar char="●"/>
            </a:pPr>
            <a:r>
              <a:rPr lang="en" sz="2000">
                <a:solidFill>
                  <a:srgbClr val="000000"/>
                </a:solidFill>
                <a:latin typeface="Cambria"/>
                <a:ea typeface="Cambria"/>
                <a:cs typeface="Cambria"/>
                <a:sym typeface="Cambria"/>
              </a:rPr>
              <a:t>Tools and Technologies</a:t>
            </a:r>
            <a:endParaRPr sz="2000">
              <a:solidFill>
                <a:srgbClr val="000000"/>
              </a:solidFill>
              <a:latin typeface="Cambria"/>
              <a:ea typeface="Cambria"/>
              <a:cs typeface="Cambria"/>
              <a:sym typeface="Cambria"/>
            </a:endParaRPr>
          </a:p>
          <a:p>
            <a:pPr indent="-355600" lvl="0" marL="457200" rtl="0" algn="l">
              <a:lnSpc>
                <a:spcPct val="100000"/>
              </a:lnSpc>
              <a:spcBef>
                <a:spcPts val="0"/>
              </a:spcBef>
              <a:spcAft>
                <a:spcPts val="0"/>
              </a:spcAft>
              <a:buClr>
                <a:srgbClr val="000000"/>
              </a:buClr>
              <a:buSzPts val="2000"/>
              <a:buFont typeface="Cambria"/>
              <a:buChar char="●"/>
            </a:pPr>
            <a:r>
              <a:rPr lang="en" sz="2000">
                <a:solidFill>
                  <a:srgbClr val="000000"/>
                </a:solidFill>
                <a:latin typeface="Cambria"/>
                <a:ea typeface="Cambria"/>
                <a:cs typeface="Cambria"/>
                <a:sym typeface="Cambria"/>
              </a:rPr>
              <a:t>Methodology</a:t>
            </a:r>
            <a:endParaRPr sz="2000">
              <a:solidFill>
                <a:srgbClr val="000000"/>
              </a:solidFill>
              <a:latin typeface="Cambria"/>
              <a:ea typeface="Cambria"/>
              <a:cs typeface="Cambria"/>
              <a:sym typeface="Cambria"/>
            </a:endParaRPr>
          </a:p>
          <a:p>
            <a:pPr indent="-355600" lvl="0" marL="457200" rtl="0" algn="l">
              <a:lnSpc>
                <a:spcPct val="100000"/>
              </a:lnSpc>
              <a:spcBef>
                <a:spcPts val="0"/>
              </a:spcBef>
              <a:spcAft>
                <a:spcPts val="0"/>
              </a:spcAft>
              <a:buClr>
                <a:schemeClr val="dk2"/>
              </a:buClr>
              <a:buSzPts val="2000"/>
              <a:buFont typeface="Cambria"/>
              <a:buChar char="●"/>
            </a:pPr>
            <a:r>
              <a:rPr lang="en" sz="2000">
                <a:solidFill>
                  <a:schemeClr val="dk2"/>
                </a:solidFill>
                <a:latin typeface="Cambria"/>
                <a:ea typeface="Cambria"/>
                <a:cs typeface="Cambria"/>
                <a:sym typeface="Cambria"/>
              </a:rPr>
              <a:t>Requirements</a:t>
            </a:r>
            <a:endParaRPr sz="2000">
              <a:solidFill>
                <a:schemeClr val="dk2"/>
              </a:solidFill>
              <a:latin typeface="Cambria"/>
              <a:ea typeface="Cambria"/>
              <a:cs typeface="Cambria"/>
              <a:sym typeface="Cambria"/>
            </a:endParaRPr>
          </a:p>
          <a:p>
            <a:pPr indent="-355600" lvl="0" marL="457200" rtl="0" algn="l">
              <a:lnSpc>
                <a:spcPct val="100000"/>
              </a:lnSpc>
              <a:spcBef>
                <a:spcPts val="0"/>
              </a:spcBef>
              <a:spcAft>
                <a:spcPts val="0"/>
              </a:spcAft>
              <a:buClr>
                <a:schemeClr val="dk2"/>
              </a:buClr>
              <a:buSzPts val="2000"/>
              <a:buFont typeface="Cambria"/>
              <a:buChar char="●"/>
            </a:pPr>
            <a:r>
              <a:rPr lang="en" sz="2000">
                <a:solidFill>
                  <a:schemeClr val="dk2"/>
                </a:solidFill>
                <a:latin typeface="Cambria"/>
                <a:ea typeface="Cambria"/>
                <a:cs typeface="Cambria"/>
                <a:sym typeface="Cambria"/>
              </a:rPr>
              <a:t>Demo</a:t>
            </a:r>
            <a:endParaRPr sz="2000">
              <a:solidFill>
                <a:schemeClr val="dk2"/>
              </a:solidFill>
              <a:latin typeface="Cambria"/>
              <a:ea typeface="Cambria"/>
              <a:cs typeface="Cambria"/>
              <a:sym typeface="Cambria"/>
            </a:endParaRPr>
          </a:p>
          <a:p>
            <a:pPr indent="-355600" lvl="0" marL="457200" rtl="0" algn="l">
              <a:lnSpc>
                <a:spcPct val="100000"/>
              </a:lnSpc>
              <a:spcBef>
                <a:spcPts val="0"/>
              </a:spcBef>
              <a:spcAft>
                <a:spcPts val="0"/>
              </a:spcAft>
              <a:buClr>
                <a:schemeClr val="dk2"/>
              </a:buClr>
              <a:buSzPts val="2000"/>
              <a:buFont typeface="Cambria"/>
              <a:buChar char="●"/>
            </a:pPr>
            <a:r>
              <a:rPr lang="en" sz="2000">
                <a:solidFill>
                  <a:schemeClr val="dk2"/>
                </a:solidFill>
                <a:latin typeface="Cambria"/>
                <a:ea typeface="Cambria"/>
                <a:cs typeface="Cambria"/>
                <a:sym typeface="Cambria"/>
              </a:rPr>
              <a:t>Things we have done after mid term</a:t>
            </a:r>
            <a:endParaRPr sz="2000">
              <a:solidFill>
                <a:schemeClr val="dk2"/>
              </a:solidFill>
              <a:latin typeface="Cambria"/>
              <a:ea typeface="Cambria"/>
              <a:cs typeface="Cambria"/>
              <a:sym typeface="Cambria"/>
            </a:endParaRPr>
          </a:p>
          <a:p>
            <a:pPr indent="-355600" lvl="0" marL="457200" rtl="0" algn="l">
              <a:lnSpc>
                <a:spcPct val="100000"/>
              </a:lnSpc>
              <a:spcBef>
                <a:spcPts val="0"/>
              </a:spcBef>
              <a:spcAft>
                <a:spcPts val="0"/>
              </a:spcAft>
              <a:buClr>
                <a:srgbClr val="000000"/>
              </a:buClr>
              <a:buSzPts val="2000"/>
              <a:buFont typeface="Cambria"/>
              <a:buChar char="●"/>
            </a:pPr>
            <a:r>
              <a:rPr lang="en" sz="2000">
                <a:solidFill>
                  <a:srgbClr val="000000"/>
                </a:solidFill>
                <a:latin typeface="Cambria"/>
                <a:ea typeface="Cambria"/>
                <a:cs typeface="Cambria"/>
                <a:sym typeface="Cambria"/>
              </a:rPr>
              <a:t>Lessons Learned</a:t>
            </a:r>
            <a:endParaRPr sz="2000">
              <a:solidFill>
                <a:schemeClr val="dk2"/>
              </a:solidFill>
              <a:latin typeface="Cambria"/>
              <a:ea typeface="Cambria"/>
              <a:cs typeface="Cambria"/>
              <a:sym typeface="Cambria"/>
            </a:endParaRPr>
          </a:p>
          <a:p>
            <a:pPr indent="-355600" lvl="0" marL="457200" rtl="0" algn="l">
              <a:lnSpc>
                <a:spcPct val="100000"/>
              </a:lnSpc>
              <a:spcBef>
                <a:spcPts val="0"/>
              </a:spcBef>
              <a:spcAft>
                <a:spcPts val="0"/>
              </a:spcAft>
              <a:buClr>
                <a:schemeClr val="dk2"/>
              </a:buClr>
              <a:buSzPts val="2000"/>
              <a:buFont typeface="Cambria"/>
              <a:buChar char="●"/>
            </a:pPr>
            <a:r>
              <a:rPr lang="en" sz="2000">
                <a:solidFill>
                  <a:schemeClr val="dk2"/>
                </a:solidFill>
                <a:latin typeface="Cambria"/>
                <a:ea typeface="Cambria"/>
                <a:cs typeface="Cambria"/>
                <a:sym typeface="Cambria"/>
              </a:rPr>
              <a:t>Future tasks yet to be accomplished</a:t>
            </a:r>
            <a:endParaRPr sz="2000">
              <a:solidFill>
                <a:srgbClr val="000000"/>
              </a:solidFill>
              <a:latin typeface="Cambria"/>
              <a:ea typeface="Cambria"/>
              <a:cs typeface="Cambria"/>
              <a:sym typeface="Cambria"/>
            </a:endParaRPr>
          </a:p>
        </p:txBody>
      </p:sp>
      <p:sp>
        <p:nvSpPr>
          <p:cNvPr id="118" name="Google Shape;118;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18"/>
          <p:cNvPicPr preferRelativeResize="0"/>
          <p:nvPr/>
        </p:nvPicPr>
        <p:blipFill rotWithShape="1">
          <a:blip r:embed="rId3">
            <a:alphaModFix/>
          </a:blip>
          <a:srcRect b="0" l="7890" r="16161" t="0"/>
          <a:stretch/>
        </p:blipFill>
        <p:spPr>
          <a:xfrm>
            <a:off x="440450" y="1983363"/>
            <a:ext cx="1401150" cy="1938373"/>
          </a:xfrm>
          <a:prstGeom prst="rect">
            <a:avLst/>
          </a:prstGeom>
          <a:noFill/>
          <a:ln>
            <a:noFill/>
          </a:ln>
        </p:spPr>
      </p:pic>
      <p:cxnSp>
        <p:nvCxnSpPr>
          <p:cNvPr id="124" name="Google Shape;124;p18"/>
          <p:cNvCxnSpPr>
            <a:endCxn id="125" idx="1"/>
          </p:cNvCxnSpPr>
          <p:nvPr/>
        </p:nvCxnSpPr>
        <p:spPr>
          <a:xfrm flipH="1" rot="10800000">
            <a:off x="1898906" y="3031300"/>
            <a:ext cx="644700" cy="90300"/>
          </a:xfrm>
          <a:prstGeom prst="straightConnector1">
            <a:avLst/>
          </a:prstGeom>
          <a:noFill/>
          <a:ln cap="flat" cmpd="sng" w="38100">
            <a:solidFill>
              <a:schemeClr val="accent1"/>
            </a:solidFill>
            <a:prstDash val="solid"/>
            <a:miter lim="800000"/>
            <a:headEnd len="sm" w="sm" type="none"/>
            <a:tailEnd len="med" w="med" type="triangle"/>
          </a:ln>
          <a:effectLst>
            <a:outerShdw blurRad="57150" rotWithShape="0" algn="bl" dir="5400000" dist="19050">
              <a:srgbClr val="000000">
                <a:alpha val="50000"/>
              </a:srgbClr>
            </a:outerShdw>
          </a:effectLst>
        </p:spPr>
      </p:cxnSp>
      <p:cxnSp>
        <p:nvCxnSpPr>
          <p:cNvPr id="126" name="Google Shape;126;p18"/>
          <p:cNvCxnSpPr/>
          <p:nvPr/>
        </p:nvCxnSpPr>
        <p:spPr>
          <a:xfrm flipH="1" rot="10800000">
            <a:off x="4496725" y="1304550"/>
            <a:ext cx="1005300" cy="1359600"/>
          </a:xfrm>
          <a:prstGeom prst="straightConnector1">
            <a:avLst/>
          </a:prstGeom>
          <a:noFill/>
          <a:ln cap="flat" cmpd="sng" w="38100">
            <a:solidFill>
              <a:schemeClr val="accent1"/>
            </a:solidFill>
            <a:prstDash val="solid"/>
            <a:miter lim="800000"/>
            <a:headEnd len="sm" w="sm" type="none"/>
            <a:tailEnd len="med" w="med" type="triangle"/>
          </a:ln>
        </p:spPr>
      </p:cxnSp>
      <p:pic>
        <p:nvPicPr>
          <p:cNvPr id="125" name="Google Shape;125;p18"/>
          <p:cNvPicPr preferRelativeResize="0"/>
          <p:nvPr/>
        </p:nvPicPr>
        <p:blipFill rotWithShape="1">
          <a:blip r:embed="rId4">
            <a:alphaModFix/>
          </a:blip>
          <a:srcRect b="0" l="1691" r="7341" t="7732"/>
          <a:stretch/>
        </p:blipFill>
        <p:spPr>
          <a:xfrm>
            <a:off x="2543606" y="2571750"/>
            <a:ext cx="1895931" cy="919100"/>
          </a:xfrm>
          <a:prstGeom prst="rect">
            <a:avLst/>
          </a:prstGeom>
          <a:noFill/>
          <a:ln>
            <a:noFill/>
          </a:ln>
        </p:spPr>
      </p:pic>
      <p:sp>
        <p:nvSpPr>
          <p:cNvPr id="127" name="Google Shape;127;p18"/>
          <p:cNvSpPr txBox="1"/>
          <p:nvPr/>
        </p:nvSpPr>
        <p:spPr>
          <a:xfrm>
            <a:off x="3045217" y="2881312"/>
            <a:ext cx="10137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 sz="1500" u="none" cap="none" strike="noStrike">
                <a:latin typeface="Times New Roman"/>
                <a:ea typeface="Times New Roman"/>
                <a:cs typeface="Times New Roman"/>
                <a:sym typeface="Times New Roman"/>
              </a:rPr>
              <a:t>Codeword</a:t>
            </a:r>
            <a:endParaRPr sz="1100">
              <a:latin typeface="Times New Roman"/>
              <a:ea typeface="Times New Roman"/>
              <a:cs typeface="Times New Roman"/>
              <a:sym typeface="Times New Roman"/>
            </a:endParaRPr>
          </a:p>
        </p:txBody>
      </p:sp>
      <p:sp>
        <p:nvSpPr>
          <p:cNvPr id="128" name="Google Shape;128;p18"/>
          <p:cNvSpPr txBox="1"/>
          <p:nvPr/>
        </p:nvSpPr>
        <p:spPr>
          <a:xfrm>
            <a:off x="6867750" y="4515175"/>
            <a:ext cx="2191800" cy="4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nvSpPr>
        <p:spPr>
          <a:xfrm>
            <a:off x="522825" y="563100"/>
            <a:ext cx="35361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ambria"/>
                <a:ea typeface="Cambria"/>
                <a:cs typeface="Cambria"/>
                <a:sym typeface="Cambria"/>
              </a:rPr>
              <a:t>Problem Statement:</a:t>
            </a:r>
            <a:endParaRPr b="1" sz="2400">
              <a:latin typeface="Cambria"/>
              <a:ea typeface="Cambria"/>
              <a:cs typeface="Cambria"/>
              <a:sym typeface="Cambria"/>
            </a:endParaRPr>
          </a:p>
        </p:txBody>
      </p:sp>
      <p:sp>
        <p:nvSpPr>
          <p:cNvPr id="130" name="Google Shape;130;p18"/>
          <p:cNvSpPr txBox="1"/>
          <p:nvPr/>
        </p:nvSpPr>
        <p:spPr>
          <a:xfrm>
            <a:off x="7437275" y="3924925"/>
            <a:ext cx="15135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pic>
        <p:nvPicPr>
          <p:cNvPr id="131" name="Google Shape;131;p18"/>
          <p:cNvPicPr preferRelativeResize="0"/>
          <p:nvPr/>
        </p:nvPicPr>
        <p:blipFill>
          <a:blip r:embed="rId5">
            <a:alphaModFix/>
          </a:blip>
          <a:stretch>
            <a:fillRect/>
          </a:stretch>
        </p:blipFill>
        <p:spPr>
          <a:xfrm>
            <a:off x="6588523" y="2179409"/>
            <a:ext cx="1895925" cy="1084366"/>
          </a:xfrm>
          <a:prstGeom prst="rect">
            <a:avLst/>
          </a:prstGeom>
          <a:noFill/>
          <a:ln>
            <a:noFill/>
          </a:ln>
        </p:spPr>
      </p:pic>
      <p:cxnSp>
        <p:nvCxnSpPr>
          <p:cNvPr id="132" name="Google Shape;132;p18"/>
          <p:cNvCxnSpPr/>
          <p:nvPr/>
        </p:nvCxnSpPr>
        <p:spPr>
          <a:xfrm flipH="1" rot="10800000">
            <a:off x="4571998" y="2935142"/>
            <a:ext cx="1937700" cy="34800"/>
          </a:xfrm>
          <a:prstGeom prst="straightConnector1">
            <a:avLst/>
          </a:prstGeom>
          <a:noFill/>
          <a:ln cap="flat" cmpd="sng" w="38100">
            <a:solidFill>
              <a:schemeClr val="accent1"/>
            </a:solidFill>
            <a:prstDash val="solid"/>
            <a:miter lim="800000"/>
            <a:headEnd len="sm" w="sm" type="none"/>
            <a:tailEnd len="med" w="med" type="triangle"/>
          </a:ln>
          <a:effectLst>
            <a:outerShdw blurRad="57150" rotWithShape="0" algn="bl" dir="5400000" dist="19050">
              <a:srgbClr val="000000">
                <a:alpha val="50000"/>
              </a:srgbClr>
            </a:outerShdw>
          </a:effectLst>
        </p:spPr>
      </p:cxnSp>
      <p:pic>
        <p:nvPicPr>
          <p:cNvPr id="133" name="Google Shape;133;p18"/>
          <p:cNvPicPr preferRelativeResize="0"/>
          <p:nvPr/>
        </p:nvPicPr>
        <p:blipFill>
          <a:blip r:embed="rId6">
            <a:alphaModFix/>
          </a:blip>
          <a:stretch>
            <a:fillRect/>
          </a:stretch>
        </p:blipFill>
        <p:spPr>
          <a:xfrm>
            <a:off x="6036125" y="3490853"/>
            <a:ext cx="1401150" cy="1603553"/>
          </a:xfrm>
          <a:prstGeom prst="rect">
            <a:avLst/>
          </a:prstGeom>
          <a:noFill/>
          <a:ln>
            <a:noFill/>
          </a:ln>
        </p:spPr>
      </p:pic>
      <p:cxnSp>
        <p:nvCxnSpPr>
          <p:cNvPr id="134" name="Google Shape;134;p18"/>
          <p:cNvCxnSpPr/>
          <p:nvPr/>
        </p:nvCxnSpPr>
        <p:spPr>
          <a:xfrm>
            <a:off x="4666100" y="3665125"/>
            <a:ext cx="1139700" cy="739200"/>
          </a:xfrm>
          <a:prstGeom prst="straightConnector1">
            <a:avLst/>
          </a:prstGeom>
          <a:noFill/>
          <a:ln cap="flat" cmpd="sng" w="38100">
            <a:solidFill>
              <a:schemeClr val="accent1"/>
            </a:solidFill>
            <a:prstDash val="solid"/>
            <a:miter lim="800000"/>
            <a:headEnd len="sm" w="sm" type="none"/>
            <a:tailEnd len="med" w="med" type="triangle"/>
          </a:ln>
          <a:effectLst>
            <a:outerShdw blurRad="57150" rotWithShape="0" algn="bl" dir="5400000" dist="19050">
              <a:srgbClr val="000000">
                <a:alpha val="50000"/>
              </a:srgbClr>
            </a:outerShdw>
          </a:effectLst>
        </p:spPr>
      </p:cxnSp>
      <p:pic>
        <p:nvPicPr>
          <p:cNvPr id="135" name="Google Shape;135;p18"/>
          <p:cNvPicPr preferRelativeResize="0"/>
          <p:nvPr/>
        </p:nvPicPr>
        <p:blipFill>
          <a:blip r:embed="rId7">
            <a:alphaModFix/>
          </a:blip>
          <a:stretch>
            <a:fillRect/>
          </a:stretch>
        </p:blipFill>
        <p:spPr>
          <a:xfrm>
            <a:off x="5664552" y="438827"/>
            <a:ext cx="1513500" cy="1513500"/>
          </a:xfrm>
          <a:prstGeom prst="rect">
            <a:avLst/>
          </a:prstGeom>
          <a:noFill/>
          <a:ln>
            <a:noFill/>
          </a:ln>
        </p:spPr>
      </p:pic>
      <p:sp>
        <p:nvSpPr>
          <p:cNvPr id="136" name="Google Shape;13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19"/>
          <p:cNvPicPr preferRelativeResize="0"/>
          <p:nvPr/>
        </p:nvPicPr>
        <p:blipFill rotWithShape="1">
          <a:blip r:embed="rId3">
            <a:alphaModFix/>
          </a:blip>
          <a:srcRect b="25934" l="18844" r="16970" t="22812"/>
          <a:stretch/>
        </p:blipFill>
        <p:spPr>
          <a:xfrm>
            <a:off x="958400" y="735850"/>
            <a:ext cx="2049900" cy="2157975"/>
          </a:xfrm>
          <a:prstGeom prst="rect">
            <a:avLst/>
          </a:prstGeom>
          <a:noFill/>
          <a:ln>
            <a:noFill/>
          </a:ln>
        </p:spPr>
      </p:pic>
      <p:sp>
        <p:nvSpPr>
          <p:cNvPr id="143" name="Google Shape;143;p19"/>
          <p:cNvSpPr txBox="1"/>
          <p:nvPr/>
        </p:nvSpPr>
        <p:spPr>
          <a:xfrm>
            <a:off x="672109" y="2893832"/>
            <a:ext cx="2145900" cy="41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300">
                <a:solidFill>
                  <a:schemeClr val="dk1"/>
                </a:solidFill>
                <a:latin typeface="Times New Roman"/>
                <a:ea typeface="Times New Roman"/>
                <a:cs typeface="Times New Roman"/>
                <a:sym typeface="Times New Roman"/>
              </a:rPr>
              <a:t>Instructor</a:t>
            </a:r>
            <a:endParaRPr sz="1100"/>
          </a:p>
        </p:txBody>
      </p:sp>
      <p:sp>
        <p:nvSpPr>
          <p:cNvPr id="144" name="Google Shape;144;p19"/>
          <p:cNvSpPr txBox="1"/>
          <p:nvPr/>
        </p:nvSpPr>
        <p:spPr>
          <a:xfrm>
            <a:off x="6169825" y="4663475"/>
            <a:ext cx="1464000" cy="481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300">
                <a:solidFill>
                  <a:schemeClr val="dk1"/>
                </a:solidFill>
                <a:latin typeface="Times New Roman"/>
                <a:ea typeface="Times New Roman"/>
                <a:cs typeface="Times New Roman"/>
                <a:sym typeface="Times New Roman"/>
              </a:rPr>
              <a:t>Students</a:t>
            </a:r>
            <a:endParaRPr sz="1100"/>
          </a:p>
        </p:txBody>
      </p:sp>
      <p:pic>
        <p:nvPicPr>
          <p:cNvPr id="145" name="Google Shape;145;p19"/>
          <p:cNvPicPr preferRelativeResize="0"/>
          <p:nvPr/>
        </p:nvPicPr>
        <p:blipFill rotWithShape="1">
          <a:blip r:embed="rId4">
            <a:alphaModFix/>
          </a:blip>
          <a:srcRect b="0" l="0" r="0" t="13359"/>
          <a:stretch/>
        </p:blipFill>
        <p:spPr>
          <a:xfrm>
            <a:off x="2271692" y="3000680"/>
            <a:ext cx="1874486" cy="1676455"/>
          </a:xfrm>
          <a:prstGeom prst="rect">
            <a:avLst/>
          </a:prstGeom>
          <a:noFill/>
          <a:ln>
            <a:noFill/>
          </a:ln>
        </p:spPr>
      </p:pic>
      <p:sp>
        <p:nvSpPr>
          <p:cNvPr id="146" name="Google Shape;146;p19"/>
          <p:cNvSpPr txBox="1"/>
          <p:nvPr/>
        </p:nvSpPr>
        <p:spPr>
          <a:xfrm>
            <a:off x="1492199" y="4528411"/>
            <a:ext cx="3433500" cy="41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300">
                <a:solidFill>
                  <a:schemeClr val="dk1"/>
                </a:solidFill>
                <a:latin typeface="Times New Roman"/>
                <a:ea typeface="Times New Roman"/>
                <a:cs typeface="Times New Roman"/>
                <a:sym typeface="Times New Roman"/>
              </a:rPr>
              <a:t>Students getting Codeword</a:t>
            </a:r>
            <a:endParaRPr sz="1100"/>
          </a:p>
        </p:txBody>
      </p:sp>
      <p:sp>
        <p:nvSpPr>
          <p:cNvPr id="147" name="Google Shape;147;p19"/>
          <p:cNvSpPr txBox="1"/>
          <p:nvPr/>
        </p:nvSpPr>
        <p:spPr>
          <a:xfrm>
            <a:off x="541600" y="69625"/>
            <a:ext cx="3672300" cy="382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sz="2400">
                <a:solidFill>
                  <a:srgbClr val="1A1A1A"/>
                </a:solidFill>
                <a:latin typeface="Cambria"/>
                <a:ea typeface="Cambria"/>
                <a:cs typeface="Cambria"/>
                <a:sym typeface="Cambria"/>
              </a:rPr>
              <a:t>Proposed Solution :</a:t>
            </a:r>
            <a:endParaRPr b="1" sz="2400">
              <a:solidFill>
                <a:srgbClr val="1A1A1A"/>
              </a:solidFill>
              <a:latin typeface="Cambria"/>
              <a:ea typeface="Cambria"/>
              <a:cs typeface="Cambria"/>
              <a:sym typeface="Cambria"/>
            </a:endParaRPr>
          </a:p>
        </p:txBody>
      </p:sp>
      <p:pic>
        <p:nvPicPr>
          <p:cNvPr id="148" name="Google Shape;148;p19"/>
          <p:cNvPicPr preferRelativeResize="0"/>
          <p:nvPr/>
        </p:nvPicPr>
        <p:blipFill rotWithShape="1">
          <a:blip r:embed="rId5">
            <a:alphaModFix/>
          </a:blip>
          <a:srcRect b="-2612" l="12009" r="10805" t="5487"/>
          <a:stretch/>
        </p:blipFill>
        <p:spPr>
          <a:xfrm>
            <a:off x="4925700" y="263825"/>
            <a:ext cx="2145900" cy="1750580"/>
          </a:xfrm>
          <a:prstGeom prst="rect">
            <a:avLst/>
          </a:prstGeom>
          <a:noFill/>
          <a:ln>
            <a:noFill/>
          </a:ln>
        </p:spPr>
      </p:pic>
      <p:cxnSp>
        <p:nvCxnSpPr>
          <p:cNvPr id="149" name="Google Shape;149;p19"/>
          <p:cNvCxnSpPr/>
          <p:nvPr/>
        </p:nvCxnSpPr>
        <p:spPr>
          <a:xfrm flipH="1" rot="10800000">
            <a:off x="2918506" y="1463700"/>
            <a:ext cx="1659900" cy="227400"/>
          </a:xfrm>
          <a:prstGeom prst="straightConnector1">
            <a:avLst/>
          </a:prstGeom>
          <a:noFill/>
          <a:ln cap="flat" cmpd="sng" w="38100">
            <a:solidFill>
              <a:schemeClr val="accent1"/>
            </a:solidFill>
            <a:prstDash val="solid"/>
            <a:miter lim="800000"/>
            <a:headEnd len="sm" w="sm" type="none"/>
            <a:tailEnd len="med" w="med" type="triangle"/>
          </a:ln>
          <a:effectLst>
            <a:outerShdw blurRad="57150" rotWithShape="0" algn="bl" dir="5400000" dist="19050">
              <a:srgbClr val="000000">
                <a:alpha val="50000"/>
              </a:srgbClr>
            </a:outerShdw>
          </a:effectLst>
        </p:spPr>
      </p:cxnSp>
      <p:pic>
        <p:nvPicPr>
          <p:cNvPr id="150" name="Google Shape;150;p19"/>
          <p:cNvPicPr preferRelativeResize="0"/>
          <p:nvPr/>
        </p:nvPicPr>
        <p:blipFill>
          <a:blip r:embed="rId6">
            <a:alphaModFix/>
          </a:blip>
          <a:stretch>
            <a:fillRect/>
          </a:stretch>
        </p:blipFill>
        <p:spPr>
          <a:xfrm>
            <a:off x="5528027" y="3038000"/>
            <a:ext cx="2512948" cy="1676450"/>
          </a:xfrm>
          <a:prstGeom prst="rect">
            <a:avLst/>
          </a:prstGeom>
          <a:noFill/>
          <a:ln>
            <a:noFill/>
          </a:ln>
        </p:spPr>
      </p:pic>
      <p:cxnSp>
        <p:nvCxnSpPr>
          <p:cNvPr id="151" name="Google Shape;151;p19"/>
          <p:cNvCxnSpPr/>
          <p:nvPr/>
        </p:nvCxnSpPr>
        <p:spPr>
          <a:xfrm>
            <a:off x="6231300" y="2162150"/>
            <a:ext cx="57600" cy="728100"/>
          </a:xfrm>
          <a:prstGeom prst="straightConnector1">
            <a:avLst/>
          </a:prstGeom>
          <a:noFill/>
          <a:ln cap="flat" cmpd="sng" w="38100">
            <a:solidFill>
              <a:schemeClr val="accent1"/>
            </a:solidFill>
            <a:prstDash val="solid"/>
            <a:miter lim="800000"/>
            <a:headEnd len="sm" w="sm" type="none"/>
            <a:tailEnd len="med" w="med" type="triangle"/>
          </a:ln>
          <a:effectLst>
            <a:outerShdw blurRad="57150" rotWithShape="0" algn="bl" dir="5400000" dist="19050">
              <a:srgbClr val="000000">
                <a:alpha val="50000"/>
              </a:srgbClr>
            </a:outerShdw>
          </a:effectLst>
        </p:spPr>
      </p:cxnSp>
      <p:cxnSp>
        <p:nvCxnSpPr>
          <p:cNvPr id="152" name="Google Shape;152;p19"/>
          <p:cNvCxnSpPr/>
          <p:nvPr/>
        </p:nvCxnSpPr>
        <p:spPr>
          <a:xfrm flipH="1">
            <a:off x="4369550" y="3639400"/>
            <a:ext cx="935100" cy="104700"/>
          </a:xfrm>
          <a:prstGeom prst="straightConnector1">
            <a:avLst/>
          </a:prstGeom>
          <a:noFill/>
          <a:ln cap="flat" cmpd="sng" w="38100">
            <a:solidFill>
              <a:schemeClr val="accent1"/>
            </a:solidFill>
            <a:prstDash val="solid"/>
            <a:miter lim="800000"/>
            <a:headEnd len="sm" w="sm" type="none"/>
            <a:tailEnd len="med" w="med" type="triangle"/>
          </a:ln>
          <a:effectLst>
            <a:outerShdw blurRad="57150" rotWithShape="0" algn="bl" dir="5400000" dist="19050">
              <a:srgbClr val="000000">
                <a:alpha val="50000"/>
              </a:srgbClr>
            </a:outerShdw>
          </a:effectLst>
        </p:spPr>
      </p:cxnSp>
      <p:sp>
        <p:nvSpPr>
          <p:cNvPr id="153" name="Google Shape;153;p19"/>
          <p:cNvSpPr txBox="1"/>
          <p:nvPr>
            <p:ph idx="12" type="sldNum"/>
          </p:nvPr>
        </p:nvSpPr>
        <p:spPr>
          <a:xfrm>
            <a:off x="8259150" y="4767275"/>
            <a:ext cx="2562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729450" y="580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mbria"/>
                <a:ea typeface="Cambria"/>
                <a:cs typeface="Cambria"/>
                <a:sym typeface="Cambria"/>
              </a:rPr>
              <a:t>User description :</a:t>
            </a:r>
            <a:endParaRPr sz="2400">
              <a:latin typeface="Cambria"/>
              <a:ea typeface="Cambria"/>
              <a:cs typeface="Cambria"/>
              <a:sym typeface="Cambria"/>
            </a:endParaRPr>
          </a:p>
        </p:txBody>
      </p:sp>
      <p:sp>
        <p:nvSpPr>
          <p:cNvPr id="159" name="Google Shape;159;p20"/>
          <p:cNvSpPr txBox="1"/>
          <p:nvPr>
            <p:ph idx="1" type="body"/>
          </p:nvPr>
        </p:nvSpPr>
        <p:spPr>
          <a:xfrm>
            <a:off x="729450" y="1441200"/>
            <a:ext cx="7688700" cy="35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00"/>
                </a:solidFill>
                <a:latin typeface="Cambria"/>
                <a:ea typeface="Cambria"/>
                <a:cs typeface="Cambria"/>
                <a:sym typeface="Cambria"/>
              </a:rPr>
              <a:t>Instructor</a:t>
            </a:r>
            <a:r>
              <a:rPr lang="en" sz="1800">
                <a:solidFill>
                  <a:srgbClr val="000000"/>
                </a:solidFill>
                <a:latin typeface="Cambria"/>
                <a:ea typeface="Cambria"/>
                <a:cs typeface="Cambria"/>
                <a:sym typeface="Cambria"/>
              </a:rPr>
              <a:t>:</a:t>
            </a:r>
            <a:endParaRPr sz="1800">
              <a:solidFill>
                <a:srgbClr val="000000"/>
              </a:solidFill>
              <a:latin typeface="Cambria"/>
              <a:ea typeface="Cambria"/>
              <a:cs typeface="Cambria"/>
              <a:sym typeface="Cambria"/>
            </a:endParaRPr>
          </a:p>
          <a:p>
            <a:pPr indent="-342900" lvl="0" marL="457200" rtl="0" algn="l">
              <a:spcBef>
                <a:spcPts val="160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Register as an Instructor</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Able to login to the website </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Add new course and upload excel sheet with student details and also upload codeword set </a:t>
            </a:r>
            <a:r>
              <a:rPr lang="en" sz="1800">
                <a:solidFill>
                  <a:srgbClr val="000000"/>
                </a:solidFill>
                <a:latin typeface="Cambria"/>
                <a:ea typeface="Cambria"/>
                <a:cs typeface="Cambria"/>
                <a:sym typeface="Cambria"/>
              </a:rPr>
              <a:t>for each course</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Able to upload new codeword set in Codeword set page</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Able to edit Course, Student details and codewords</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Delete the existing course for students if needed</a:t>
            </a:r>
            <a:endParaRPr sz="1800">
              <a:solidFill>
                <a:srgbClr val="000000"/>
              </a:solidFill>
              <a:latin typeface="Cambria"/>
              <a:ea typeface="Cambria"/>
              <a:cs typeface="Cambria"/>
              <a:sym typeface="Cambria"/>
            </a:endParaRPr>
          </a:p>
        </p:txBody>
      </p:sp>
      <p:sp>
        <p:nvSpPr>
          <p:cNvPr id="160" name="Google Shape;160;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1"/>
          <p:cNvSpPr txBox="1"/>
          <p:nvPr>
            <p:ph idx="1" type="body"/>
          </p:nvPr>
        </p:nvSpPr>
        <p:spPr>
          <a:xfrm>
            <a:off x="729450" y="1289225"/>
            <a:ext cx="7688700" cy="30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00"/>
                </a:solidFill>
                <a:latin typeface="Cambria"/>
                <a:ea typeface="Cambria"/>
                <a:cs typeface="Cambria"/>
                <a:sym typeface="Cambria"/>
              </a:rPr>
              <a:t>Student:</a:t>
            </a:r>
            <a:endParaRPr b="1" sz="2000">
              <a:solidFill>
                <a:srgbClr val="000000"/>
              </a:solidFill>
              <a:latin typeface="Cambria"/>
              <a:ea typeface="Cambria"/>
              <a:cs typeface="Cambria"/>
              <a:sym typeface="Cambria"/>
            </a:endParaRPr>
          </a:p>
          <a:p>
            <a:pPr indent="-342900" lvl="0" marL="457200" rtl="0" algn="l">
              <a:spcBef>
                <a:spcPts val="160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Register as a student</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Able to login the website</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Retrieve the codeword for a selected course</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00"/>
              </a:buClr>
              <a:buSzPts val="1800"/>
              <a:buFont typeface="Cambria"/>
              <a:buChar char="●"/>
            </a:pPr>
            <a:r>
              <a:rPr lang="en" sz="1800">
                <a:solidFill>
                  <a:srgbClr val="000000"/>
                </a:solidFill>
                <a:latin typeface="Cambria"/>
                <a:ea typeface="Cambria"/>
                <a:cs typeface="Cambria"/>
                <a:sym typeface="Cambria"/>
              </a:rPr>
              <a:t>Able to access survey url’s</a:t>
            </a:r>
            <a:endParaRPr sz="1800">
              <a:solidFill>
                <a:srgbClr val="000000"/>
              </a:solidFill>
              <a:latin typeface="Cambria"/>
              <a:ea typeface="Cambria"/>
              <a:cs typeface="Cambria"/>
              <a:sym typeface="Cambria"/>
            </a:endParaRPr>
          </a:p>
        </p:txBody>
      </p:sp>
      <p:sp>
        <p:nvSpPr>
          <p:cNvPr id="166" name="Google Shape;16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727650" y="541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mbria"/>
                <a:ea typeface="Cambria"/>
                <a:cs typeface="Cambria"/>
                <a:sym typeface="Cambria"/>
              </a:rPr>
              <a:t>Codeword criteria:</a:t>
            </a:r>
            <a:endParaRPr sz="2400">
              <a:latin typeface="Cambria"/>
              <a:ea typeface="Cambria"/>
              <a:cs typeface="Cambria"/>
              <a:sym typeface="Cambria"/>
            </a:endParaRPr>
          </a:p>
        </p:txBody>
      </p:sp>
      <p:sp>
        <p:nvSpPr>
          <p:cNvPr id="172" name="Google Shape;172;p22"/>
          <p:cNvSpPr txBox="1"/>
          <p:nvPr>
            <p:ph idx="1" type="body"/>
          </p:nvPr>
        </p:nvSpPr>
        <p:spPr>
          <a:xfrm>
            <a:off x="727650" y="1326150"/>
            <a:ext cx="7688700" cy="301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12529"/>
              </a:buClr>
              <a:buSzPts val="1800"/>
              <a:buFont typeface="Cambria"/>
              <a:buChar char="●"/>
            </a:pPr>
            <a:r>
              <a:rPr lang="en" sz="1800">
                <a:solidFill>
                  <a:srgbClr val="212529"/>
                </a:solidFill>
                <a:highlight>
                  <a:srgbClr val="FFFFFF"/>
                </a:highlight>
                <a:latin typeface="Cambria"/>
                <a:ea typeface="Cambria"/>
                <a:cs typeface="Cambria"/>
                <a:sym typeface="Cambria"/>
              </a:rPr>
              <a:t>In the uploaded excel sheet codeword should be unique.</a:t>
            </a:r>
            <a:endParaRPr sz="1800">
              <a:solidFill>
                <a:srgbClr val="212529"/>
              </a:solidFill>
              <a:highlight>
                <a:srgbClr val="FFFFFF"/>
              </a:highlight>
              <a:latin typeface="Cambria"/>
              <a:ea typeface="Cambria"/>
              <a:cs typeface="Cambria"/>
              <a:sym typeface="Cambria"/>
            </a:endParaRPr>
          </a:p>
          <a:p>
            <a:pPr indent="-342900" lvl="0" marL="457200" rtl="0" algn="l">
              <a:spcBef>
                <a:spcPts val="0"/>
              </a:spcBef>
              <a:spcAft>
                <a:spcPts val="0"/>
              </a:spcAft>
              <a:buClr>
                <a:srgbClr val="212529"/>
              </a:buClr>
              <a:buSzPts val="1800"/>
              <a:buFont typeface="Cambria"/>
              <a:buChar char="●"/>
            </a:pPr>
            <a:r>
              <a:rPr lang="en" sz="1800">
                <a:solidFill>
                  <a:srgbClr val="212529"/>
                </a:solidFill>
                <a:highlight>
                  <a:srgbClr val="FFFFFF"/>
                </a:highlight>
                <a:latin typeface="Cambria"/>
                <a:ea typeface="Cambria"/>
                <a:cs typeface="Cambria"/>
                <a:sym typeface="Cambria"/>
              </a:rPr>
              <a:t>Codeword should be of single word.</a:t>
            </a:r>
            <a:endParaRPr sz="1800">
              <a:solidFill>
                <a:srgbClr val="212529"/>
              </a:solidFill>
              <a:highlight>
                <a:srgbClr val="FFFFFF"/>
              </a:highlight>
              <a:latin typeface="Cambria"/>
              <a:ea typeface="Cambria"/>
              <a:cs typeface="Cambria"/>
              <a:sym typeface="Cambria"/>
            </a:endParaRPr>
          </a:p>
          <a:p>
            <a:pPr indent="-342900" lvl="0" marL="457200" rtl="0" algn="l">
              <a:spcBef>
                <a:spcPts val="0"/>
              </a:spcBef>
              <a:spcAft>
                <a:spcPts val="0"/>
              </a:spcAft>
              <a:buClr>
                <a:srgbClr val="212529"/>
              </a:buClr>
              <a:buSzPts val="1800"/>
              <a:buFont typeface="Cambria"/>
              <a:buChar char="●"/>
            </a:pPr>
            <a:r>
              <a:rPr lang="en" sz="1800">
                <a:solidFill>
                  <a:srgbClr val="212529"/>
                </a:solidFill>
                <a:highlight>
                  <a:srgbClr val="FFFFFF"/>
                </a:highlight>
                <a:latin typeface="Cambria"/>
                <a:ea typeface="Cambria"/>
                <a:cs typeface="Cambria"/>
                <a:sym typeface="Cambria"/>
              </a:rPr>
              <a:t>Codeword should be of only characters but not numbers or special characters.</a:t>
            </a:r>
            <a:endParaRPr sz="1800">
              <a:solidFill>
                <a:srgbClr val="212529"/>
              </a:solidFill>
              <a:highlight>
                <a:srgbClr val="FFFFFF"/>
              </a:highlight>
              <a:latin typeface="Cambria"/>
              <a:ea typeface="Cambria"/>
              <a:cs typeface="Cambria"/>
              <a:sym typeface="Cambria"/>
            </a:endParaRPr>
          </a:p>
          <a:p>
            <a:pPr indent="-342900" lvl="0" marL="457200" rtl="0" algn="l">
              <a:spcBef>
                <a:spcPts val="0"/>
              </a:spcBef>
              <a:spcAft>
                <a:spcPts val="0"/>
              </a:spcAft>
              <a:buClr>
                <a:srgbClr val="212529"/>
              </a:buClr>
              <a:buSzPts val="1800"/>
              <a:buFont typeface="Cambria"/>
              <a:buChar char="●"/>
            </a:pPr>
            <a:r>
              <a:rPr lang="en" sz="1800">
                <a:solidFill>
                  <a:srgbClr val="212529"/>
                </a:solidFill>
                <a:highlight>
                  <a:srgbClr val="FFFFFF"/>
                </a:highlight>
                <a:latin typeface="Cambria"/>
                <a:ea typeface="Cambria"/>
                <a:cs typeface="Cambria"/>
                <a:sym typeface="Cambria"/>
              </a:rPr>
              <a:t>Excel sheet should not be empty.</a:t>
            </a:r>
            <a:endParaRPr sz="1800">
              <a:solidFill>
                <a:srgbClr val="212529"/>
              </a:solidFill>
              <a:highlight>
                <a:srgbClr val="FFFFFF"/>
              </a:highlight>
              <a:latin typeface="Cambria"/>
              <a:ea typeface="Cambria"/>
              <a:cs typeface="Cambria"/>
              <a:sym typeface="Cambria"/>
            </a:endParaRPr>
          </a:p>
          <a:p>
            <a:pPr indent="-342900" lvl="0" marL="457200" rtl="0" algn="l">
              <a:spcBef>
                <a:spcPts val="0"/>
              </a:spcBef>
              <a:spcAft>
                <a:spcPts val="0"/>
              </a:spcAft>
              <a:buClr>
                <a:srgbClr val="212529"/>
              </a:buClr>
              <a:buSzPts val="1800"/>
              <a:buFont typeface="Cambria"/>
              <a:buChar char="●"/>
            </a:pPr>
            <a:r>
              <a:rPr lang="en" sz="1800">
                <a:solidFill>
                  <a:srgbClr val="212529"/>
                </a:solidFill>
                <a:highlight>
                  <a:srgbClr val="FFFFFF"/>
                </a:highlight>
                <a:latin typeface="Cambria"/>
                <a:ea typeface="Cambria"/>
                <a:cs typeface="Cambria"/>
                <a:sym typeface="Cambria"/>
              </a:rPr>
              <a:t>Excel sheet should not have empty cells.</a:t>
            </a:r>
            <a:endParaRPr sz="1800">
              <a:solidFill>
                <a:srgbClr val="212529"/>
              </a:solidFill>
              <a:highlight>
                <a:srgbClr val="FFFFFF"/>
              </a:highlight>
              <a:latin typeface="Cambria"/>
              <a:ea typeface="Cambria"/>
              <a:cs typeface="Cambria"/>
              <a:sym typeface="Cambria"/>
            </a:endParaRPr>
          </a:p>
          <a:p>
            <a:pPr indent="0" lvl="0" marL="457200" rtl="0" algn="l">
              <a:spcBef>
                <a:spcPts val="1600"/>
              </a:spcBef>
              <a:spcAft>
                <a:spcPts val="1600"/>
              </a:spcAft>
              <a:buNone/>
            </a:pPr>
            <a:r>
              <a:t/>
            </a:r>
            <a:endParaRPr sz="1800">
              <a:solidFill>
                <a:srgbClr val="212529"/>
              </a:solidFill>
              <a:highlight>
                <a:srgbClr val="FFFFFF"/>
              </a:highlight>
              <a:latin typeface="Cambria"/>
              <a:ea typeface="Cambria"/>
              <a:cs typeface="Cambria"/>
              <a:sym typeface="Cambria"/>
            </a:endParaRPr>
          </a:p>
        </p:txBody>
      </p:sp>
      <p:sp>
        <p:nvSpPr>
          <p:cNvPr id="173" name="Google Shape;173;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